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wdp" ContentType="image/vnd.ms-photo"/>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89"/>
  </p:notesMasterIdLst>
  <p:sldIdLst>
    <p:sldId id="256" r:id="rId2"/>
    <p:sldId id="356" r:id="rId3"/>
    <p:sldId id="357" r:id="rId4"/>
    <p:sldId id="359" r:id="rId5"/>
    <p:sldId id="361" r:id="rId6"/>
    <p:sldId id="259" r:id="rId7"/>
    <p:sldId id="363" r:id="rId8"/>
    <p:sldId id="260" r:id="rId9"/>
    <p:sldId id="364" r:id="rId10"/>
    <p:sldId id="369" r:id="rId11"/>
    <p:sldId id="266" r:id="rId12"/>
    <p:sldId id="267" r:id="rId13"/>
    <p:sldId id="268" r:id="rId14"/>
    <p:sldId id="270" r:id="rId15"/>
    <p:sldId id="271" r:id="rId16"/>
    <p:sldId id="272" r:id="rId17"/>
    <p:sldId id="275" r:id="rId18"/>
    <p:sldId id="276" r:id="rId19"/>
    <p:sldId id="278" r:id="rId20"/>
    <p:sldId id="280" r:id="rId21"/>
    <p:sldId id="354" r:id="rId22"/>
    <p:sldId id="281" r:id="rId23"/>
    <p:sldId id="377" r:id="rId24"/>
    <p:sldId id="282" r:id="rId25"/>
    <p:sldId id="284" r:id="rId26"/>
    <p:sldId id="379" r:id="rId27"/>
    <p:sldId id="298" r:id="rId28"/>
    <p:sldId id="385" r:id="rId29"/>
    <p:sldId id="387" r:id="rId30"/>
    <p:sldId id="389" r:id="rId31"/>
    <p:sldId id="390" r:id="rId32"/>
    <p:sldId id="391" r:id="rId33"/>
    <p:sldId id="294" r:id="rId34"/>
    <p:sldId id="300" r:id="rId35"/>
    <p:sldId id="303" r:id="rId36"/>
    <p:sldId id="304" r:id="rId37"/>
    <p:sldId id="305" r:id="rId38"/>
    <p:sldId id="306" r:id="rId39"/>
    <p:sldId id="327" r:id="rId40"/>
    <p:sldId id="333" r:id="rId41"/>
    <p:sldId id="332" r:id="rId42"/>
    <p:sldId id="331" r:id="rId43"/>
    <p:sldId id="330" r:id="rId44"/>
    <p:sldId id="329" r:id="rId45"/>
    <p:sldId id="328" r:id="rId46"/>
    <p:sldId id="323" r:id="rId47"/>
    <p:sldId id="324" r:id="rId48"/>
    <p:sldId id="325" r:id="rId49"/>
    <p:sldId id="307" r:id="rId50"/>
    <p:sldId id="343" r:id="rId51"/>
    <p:sldId id="309" r:id="rId52"/>
    <p:sldId id="302" r:id="rId53"/>
    <p:sldId id="335" r:id="rId54"/>
    <p:sldId id="345" r:id="rId55"/>
    <p:sldId id="320" r:id="rId56"/>
    <p:sldId id="321" r:id="rId57"/>
    <p:sldId id="336" r:id="rId58"/>
    <p:sldId id="337" r:id="rId59"/>
    <p:sldId id="349" r:id="rId60"/>
    <p:sldId id="396" r:id="rId61"/>
    <p:sldId id="397" r:id="rId62"/>
    <p:sldId id="398" r:id="rId63"/>
    <p:sldId id="399" r:id="rId64"/>
    <p:sldId id="355" r:id="rId65"/>
    <p:sldId id="318" r:id="rId66"/>
    <p:sldId id="395" r:id="rId67"/>
    <p:sldId id="346" r:id="rId68"/>
    <p:sldId id="347" r:id="rId69"/>
    <p:sldId id="350" r:id="rId70"/>
    <p:sldId id="351" r:id="rId71"/>
    <p:sldId id="352" r:id="rId72"/>
    <p:sldId id="353" r:id="rId73"/>
    <p:sldId id="360" r:id="rId74"/>
    <p:sldId id="366" r:id="rId75"/>
    <p:sldId id="367" r:id="rId76"/>
    <p:sldId id="368" r:id="rId77"/>
    <p:sldId id="370" r:id="rId78"/>
    <p:sldId id="371" r:id="rId79"/>
    <p:sldId id="372" r:id="rId80"/>
    <p:sldId id="373" r:id="rId81"/>
    <p:sldId id="374" r:id="rId82"/>
    <p:sldId id="375" r:id="rId83"/>
    <p:sldId id="376" r:id="rId84"/>
    <p:sldId id="378" r:id="rId85"/>
    <p:sldId id="392" r:id="rId86"/>
    <p:sldId id="393" r:id="rId87"/>
    <p:sldId id="394" r:id="rId8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A32FF"/>
    <a:srgbClr val="0096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14"/>
    <p:restoredTop sz="90489"/>
  </p:normalViewPr>
  <p:slideViewPr>
    <p:cSldViewPr snapToGrid="0" snapToObjects="1">
      <p:cViewPr varScale="1">
        <p:scale>
          <a:sx n="85" d="100"/>
          <a:sy n="85" d="100"/>
        </p:scale>
        <p:origin x="1016" y="1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presProps" Target="presProps.xml"/><Relationship Id="rId91" Type="http://schemas.openxmlformats.org/officeDocument/2006/relationships/viewProps" Target="viewProps.xml"/><Relationship Id="rId92" Type="http://schemas.openxmlformats.org/officeDocument/2006/relationships/theme" Target="theme/theme1.xml"/><Relationship Id="rId93"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njaber/ccgrid-16/CG%20research%20not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'new res'!$N$7</c:f>
              <c:strCache>
                <c:ptCount val="1"/>
                <c:pt idx="0">
                  <c:v>Total code size ratio</c:v>
                </c:pt>
              </c:strCache>
            </c:strRef>
          </c:tx>
          <c:spPr>
            <a:solidFill>
              <a:srgbClr val="00B050"/>
            </a:solidFill>
            <a:ln w="3175">
              <a:noFill/>
            </a:ln>
            <a:effectLst/>
          </c:spPr>
          <c:invertIfNegative val="0"/>
          <c:cat>
            <c:strRef>
              <c:f>'new res'!$M$8:$M$13</c:f>
              <c:strCache>
                <c:ptCount val="6"/>
                <c:pt idx="0">
                  <c:v>avrora</c:v>
                </c:pt>
                <c:pt idx="1">
                  <c:v>h2</c:v>
                </c:pt>
                <c:pt idx="2">
                  <c:v>lusearch</c:v>
                </c:pt>
                <c:pt idx="3">
                  <c:v>sunflow</c:v>
                </c:pt>
                <c:pt idx="4">
                  <c:v>pmd</c:v>
                </c:pt>
                <c:pt idx="5">
                  <c:v>batik</c:v>
                </c:pt>
              </c:strCache>
            </c:strRef>
          </c:cat>
          <c:val>
            <c:numRef>
              <c:f>'new res'!$N$8:$N$13</c:f>
              <c:numCache>
                <c:formatCode>General</c:formatCode>
                <c:ptCount val="6"/>
                <c:pt idx="0">
                  <c:v>2.319096651594354</c:v>
                </c:pt>
                <c:pt idx="1">
                  <c:v>2.445028052334525</c:v>
                </c:pt>
                <c:pt idx="2">
                  <c:v>2.398705717767047</c:v>
                </c:pt>
                <c:pt idx="3">
                  <c:v>2.437735368393071</c:v>
                </c:pt>
                <c:pt idx="4">
                  <c:v>2.418173613621621</c:v>
                </c:pt>
                <c:pt idx="5">
                  <c:v>2.285772438232285</c:v>
                </c:pt>
              </c:numCache>
            </c:numRef>
          </c:val>
        </c:ser>
        <c:ser>
          <c:idx val="1"/>
          <c:order val="1"/>
          <c:tx>
            <c:strRef>
              <c:f>'new res'!$O$7</c:f>
              <c:strCache>
                <c:ptCount val="1"/>
                <c:pt idx="0">
                  <c:v>Parition1 code size ratio</c:v>
                </c:pt>
              </c:strCache>
            </c:strRef>
          </c:tx>
          <c:spPr>
            <a:solidFill>
              <a:srgbClr val="FF0000"/>
            </a:solidFill>
            <a:ln>
              <a:noFill/>
            </a:ln>
            <a:effectLst/>
          </c:spPr>
          <c:invertIfNegative val="0"/>
          <c:cat>
            <c:strRef>
              <c:f>'new res'!$M$8:$M$13</c:f>
              <c:strCache>
                <c:ptCount val="6"/>
                <c:pt idx="0">
                  <c:v>avrora</c:v>
                </c:pt>
                <c:pt idx="1">
                  <c:v>h2</c:v>
                </c:pt>
                <c:pt idx="2">
                  <c:v>lusearch</c:v>
                </c:pt>
                <c:pt idx="3">
                  <c:v>sunflow</c:v>
                </c:pt>
                <c:pt idx="4">
                  <c:v>pmd</c:v>
                </c:pt>
                <c:pt idx="5">
                  <c:v>batik</c:v>
                </c:pt>
              </c:strCache>
            </c:strRef>
          </c:cat>
          <c:val>
            <c:numRef>
              <c:f>'new res'!$O$8:$O$13</c:f>
              <c:numCache>
                <c:formatCode>General</c:formatCode>
                <c:ptCount val="6"/>
                <c:pt idx="0">
                  <c:v>1.651114639332238</c:v>
                </c:pt>
                <c:pt idx="1">
                  <c:v>1.684706303524581</c:v>
                </c:pt>
                <c:pt idx="2">
                  <c:v>1.666396498036915</c:v>
                </c:pt>
                <c:pt idx="3">
                  <c:v>1.694982868873038</c:v>
                </c:pt>
                <c:pt idx="4">
                  <c:v>1.691172662405423</c:v>
                </c:pt>
                <c:pt idx="5">
                  <c:v>1.603413337426853</c:v>
                </c:pt>
              </c:numCache>
            </c:numRef>
          </c:val>
        </c:ser>
        <c:ser>
          <c:idx val="2"/>
          <c:order val="2"/>
          <c:tx>
            <c:strRef>
              <c:f>'new res'!$P$7</c:f>
              <c:strCache>
                <c:ptCount val="1"/>
                <c:pt idx="0">
                  <c:v>Partition2 code size ratio</c:v>
                </c:pt>
              </c:strCache>
            </c:strRef>
          </c:tx>
          <c:spPr>
            <a:solidFill>
              <a:schemeClr val="tx1"/>
            </a:solidFill>
            <a:ln>
              <a:noFill/>
            </a:ln>
            <a:effectLst/>
          </c:spPr>
          <c:invertIfNegative val="0"/>
          <c:cat>
            <c:strRef>
              <c:f>'new res'!$M$8:$M$13</c:f>
              <c:strCache>
                <c:ptCount val="6"/>
                <c:pt idx="0">
                  <c:v>avrora</c:v>
                </c:pt>
                <c:pt idx="1">
                  <c:v>h2</c:v>
                </c:pt>
                <c:pt idx="2">
                  <c:v>lusearch</c:v>
                </c:pt>
                <c:pt idx="3">
                  <c:v>sunflow</c:v>
                </c:pt>
                <c:pt idx="4">
                  <c:v>pmd</c:v>
                </c:pt>
                <c:pt idx="5">
                  <c:v>batik</c:v>
                </c:pt>
              </c:strCache>
            </c:strRef>
          </c:cat>
          <c:val>
            <c:numRef>
              <c:f>'new res'!$P$8:$P$13</c:f>
              <c:numCache>
                <c:formatCode>General</c:formatCode>
                <c:ptCount val="6"/>
                <c:pt idx="0">
                  <c:v>1.667982012262116</c:v>
                </c:pt>
                <c:pt idx="1">
                  <c:v>1.760321748809943</c:v>
                </c:pt>
                <c:pt idx="2">
                  <c:v>1.732309219730132</c:v>
                </c:pt>
                <c:pt idx="3">
                  <c:v>1.742752499520033</c:v>
                </c:pt>
                <c:pt idx="4">
                  <c:v>1.727000951216198</c:v>
                </c:pt>
                <c:pt idx="5">
                  <c:v>1.682359100805432</c:v>
                </c:pt>
              </c:numCache>
            </c:numRef>
          </c:val>
        </c:ser>
        <c:dLbls>
          <c:showLegendKey val="0"/>
          <c:showVal val="0"/>
          <c:showCatName val="0"/>
          <c:showSerName val="0"/>
          <c:showPercent val="0"/>
          <c:showBubbleSize val="0"/>
        </c:dLbls>
        <c:gapWidth val="219"/>
        <c:overlap val="-27"/>
        <c:axId val="-2118144672"/>
        <c:axId val="-2118158448"/>
      </c:barChart>
      <c:catAx>
        <c:axId val="-2118144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crossAx val="-2118158448"/>
        <c:crosses val="autoZero"/>
        <c:auto val="1"/>
        <c:lblAlgn val="ctr"/>
        <c:lblOffset val="100"/>
        <c:noMultiLvlLbl val="0"/>
      </c:catAx>
      <c:valAx>
        <c:axId val="-2118158448"/>
        <c:scaling>
          <c:orientation val="minMax"/>
          <c:max val="2.5"/>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solidFill>
                <a:latin typeface="+mn-lt"/>
                <a:ea typeface="+mn-ea"/>
                <a:cs typeface="+mn-cs"/>
              </a:defRPr>
            </a:pPr>
            <a:endParaRPr lang="en-US"/>
          </a:p>
        </c:txPr>
        <c:crossAx val="-21181446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hdphoto4.wdp>
</file>

<file path=ppt/media/image1.tiff>
</file>

<file path=ppt/media/image13.png>
</file>

<file path=ppt/media/image14.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F6515B-DEEC-8444-B586-BB28438325C0}" type="datetimeFigureOut">
              <a:rPr lang="en-US" smtClean="0"/>
              <a:t>2/5/17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886D0E-B0ED-1945-848F-85331724C5AD}" type="slidenum">
              <a:rPr lang="en-US" smtClean="0"/>
              <a:t>‹#›</a:t>
            </a:fld>
            <a:endParaRPr lang="en-US"/>
          </a:p>
        </p:txBody>
      </p:sp>
    </p:spTree>
    <p:extLst>
      <p:ext uri="{BB962C8B-B14F-4D97-AF65-F5344CB8AC3E}">
        <p14:creationId xmlns:p14="http://schemas.microsoft.com/office/powerpoint/2010/main" val="2085308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1</a:t>
            </a:fld>
            <a:endParaRPr lang="en-US"/>
          </a:p>
        </p:txBody>
      </p:sp>
    </p:spTree>
    <p:extLst>
      <p:ext uri="{BB962C8B-B14F-4D97-AF65-F5344CB8AC3E}">
        <p14:creationId xmlns:p14="http://schemas.microsoft.com/office/powerpoint/2010/main" val="3642284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11</a:t>
            </a:fld>
            <a:endParaRPr lang="en-US"/>
          </a:p>
        </p:txBody>
      </p:sp>
    </p:spTree>
    <p:extLst>
      <p:ext uri="{BB962C8B-B14F-4D97-AF65-F5344CB8AC3E}">
        <p14:creationId xmlns:p14="http://schemas.microsoft.com/office/powerpoint/2010/main" val="3524062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Although</a:t>
            </a:r>
            <a:r>
              <a:rPr lang="en-US" baseline="0" dirty="0" smtClean="0"/>
              <a:t> when we use data structures like list, we tend to think about it one entity. Where as in fact, it’s a collection of objects that </a:t>
            </a:r>
            <a:r>
              <a:rPr lang="is-IS" baseline="0" dirty="0" smtClean="0"/>
              <a:t>… bla bla</a:t>
            </a:r>
          </a:p>
          <a:p>
            <a:endParaRPr lang="is-IS" baseline="0" dirty="0" smtClean="0"/>
          </a:p>
          <a:p>
            <a:r>
              <a:rPr lang="en-US" baseline="0" dirty="0" smtClean="0"/>
              <a:t>S</a:t>
            </a:r>
            <a:r>
              <a:rPr lang="is-IS" baseline="0" dirty="0" smtClean="0"/>
              <a:t>o when you create a list and start adding data. </a:t>
            </a:r>
            <a:r>
              <a:rPr lang="en-US" baseline="0" dirty="0" smtClean="0"/>
              <a:t>N</a:t>
            </a:r>
            <a:r>
              <a:rPr lang="is-IS" baseline="0" dirty="0" smtClean="0"/>
              <a:t>odes are being created to hold the data.</a:t>
            </a:r>
          </a:p>
          <a:p>
            <a:r>
              <a:rPr lang="en-US" baseline="0" dirty="0" smtClean="0"/>
              <a:t>A</a:t>
            </a:r>
            <a:r>
              <a:rPr lang="is-IS" baseline="0" dirty="0" smtClean="0"/>
              <a:t>nd the list with it’s nodes are considred a data structure</a:t>
            </a:r>
          </a:p>
          <a:p>
            <a:endParaRPr lang="en-US" dirty="0" smtClean="0"/>
          </a:p>
          <a:p>
            <a:endParaRPr lang="en-US" dirty="0" smtClean="0"/>
          </a:p>
          <a:p>
            <a:r>
              <a:rPr lang="en-US" sz="1200" b="1" i="0" u="none" strike="noStrike" kern="1200" baseline="0" dirty="0" smtClean="0">
                <a:solidFill>
                  <a:srgbClr val="00B050"/>
                </a:solidFill>
                <a:latin typeface="+mn-lt"/>
                <a:ea typeface="+mn-ea"/>
                <a:cs typeface="+mn-cs"/>
              </a:rPr>
              <a:t>What truly separates a data structure from any random collection of objects is how its objects interact and the implicit notion of ownership between them.</a:t>
            </a:r>
            <a:r>
              <a:rPr lang="en-US" b="1" baseline="0" dirty="0" smtClean="0">
                <a:solidFill>
                  <a:srgbClr val="00B050"/>
                </a:solidFill>
              </a:rPr>
              <a:t> </a:t>
            </a:r>
            <a:endParaRPr lang="en-US" b="1" dirty="0">
              <a:solidFill>
                <a:srgbClr val="00B050"/>
              </a:solidFill>
            </a:endParaRPr>
          </a:p>
        </p:txBody>
      </p:sp>
      <p:sp>
        <p:nvSpPr>
          <p:cNvPr id="4" name="Slide Number Placeholder 3"/>
          <p:cNvSpPr>
            <a:spLocks noGrp="1"/>
          </p:cNvSpPr>
          <p:nvPr>
            <p:ph type="sldNum" sz="quarter" idx="10"/>
          </p:nvPr>
        </p:nvSpPr>
        <p:spPr/>
        <p:txBody>
          <a:bodyPr/>
          <a:lstStyle/>
          <a:p>
            <a:fld id="{50886D0E-B0ED-1945-848F-85331724C5AD}" type="slidenum">
              <a:rPr lang="en-US" smtClean="0"/>
              <a:t>13</a:t>
            </a:fld>
            <a:endParaRPr lang="en-US"/>
          </a:p>
        </p:txBody>
      </p:sp>
    </p:spTree>
    <p:extLst>
      <p:ext uri="{BB962C8B-B14F-4D97-AF65-F5344CB8AC3E}">
        <p14:creationId xmlns:p14="http://schemas.microsoft.com/office/powerpoint/2010/main" val="12044629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order to identify data structures, people looked into ownership types, a static type system to explicitly show the owner of each object.</a:t>
            </a:r>
          </a:p>
          <a:p>
            <a:endParaRPr lang="en-US" baseline="0" dirty="0" smtClean="0"/>
          </a:p>
          <a:p>
            <a:r>
              <a:rPr lang="en-US" baseline="0" dirty="0" smtClean="0"/>
              <a:t>Clicks clicks</a:t>
            </a:r>
          </a:p>
          <a:p>
            <a:endParaRPr lang="en-US" baseline="0" dirty="0" smtClean="0"/>
          </a:p>
          <a:p>
            <a:r>
              <a:rPr lang="en-US" b="1" baseline="0" dirty="0" smtClean="0"/>
              <a:t>Requires annotations so we approximate ownership by examining how objects interact or access each other </a:t>
            </a:r>
            <a:endParaRPr lang="en-US" b="1" dirty="0"/>
          </a:p>
        </p:txBody>
      </p:sp>
      <p:sp>
        <p:nvSpPr>
          <p:cNvPr id="4" name="Slide Number Placeholder 3"/>
          <p:cNvSpPr>
            <a:spLocks noGrp="1"/>
          </p:cNvSpPr>
          <p:nvPr>
            <p:ph type="sldNum" sz="quarter" idx="10"/>
          </p:nvPr>
        </p:nvSpPr>
        <p:spPr/>
        <p:txBody>
          <a:bodyPr/>
          <a:lstStyle/>
          <a:p>
            <a:fld id="{50886D0E-B0ED-1945-848F-85331724C5AD}" type="slidenum">
              <a:rPr lang="en-US" smtClean="0"/>
              <a:t>14</a:t>
            </a:fld>
            <a:endParaRPr lang="en-US"/>
          </a:p>
        </p:txBody>
      </p:sp>
    </p:spTree>
    <p:extLst>
      <p:ext uri="{BB962C8B-B14F-4D97-AF65-F5344CB8AC3E}">
        <p14:creationId xmlns:p14="http://schemas.microsoft.com/office/powerpoint/2010/main" val="12103592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We first start by the escape analysis, which</a:t>
            </a:r>
            <a:r>
              <a:rPr lang="en-US" baseline="0" dirty="0" smtClean="0"/>
              <a:t> is a standard escape analysis that exploits access modifiers of fields and methods to check which objects escapes the class definition (for example they got returned by a public function) and which objects are fully encapsulated </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baseline="0" dirty="0" smtClean="0"/>
              <a:t>Those that are encapsulated, can be safely considered a part of the enclosing object’s data structure.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What about escaping objects?</a:t>
            </a:r>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16</a:t>
            </a:fld>
            <a:endParaRPr lang="en-US"/>
          </a:p>
        </p:txBody>
      </p:sp>
    </p:spTree>
    <p:extLst>
      <p:ext uri="{BB962C8B-B14F-4D97-AF65-F5344CB8AC3E}">
        <p14:creationId xmlns:p14="http://schemas.microsoft.com/office/powerpoint/2010/main" val="826047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lvl="0" algn="l"/>
            <a:r>
              <a:rPr lang="en-US" dirty="0" smtClean="0"/>
              <a:t>The</a:t>
            </a:r>
            <a:r>
              <a:rPr lang="en-US" baseline="0" dirty="0" smtClean="0"/>
              <a:t> creator graph is a whole program analysis that looks at all accesses to conclude weather those escaping objects do actually violate the encapsulation by interacting with objects other than their enclosing creator object</a:t>
            </a:r>
            <a:endParaRPr lang="en-US" dirty="0"/>
          </a:p>
        </p:txBody>
      </p:sp>
      <p:sp>
        <p:nvSpPr>
          <p:cNvPr id="4" name="Slide Number Placeholder 3"/>
          <p:cNvSpPr>
            <a:spLocks noGrp="1"/>
          </p:cNvSpPr>
          <p:nvPr>
            <p:ph type="sldNum" sz="quarter" idx="10"/>
          </p:nvPr>
        </p:nvSpPr>
        <p:spPr/>
        <p:txBody>
          <a:bodyPr/>
          <a:lstStyle/>
          <a:p>
            <a:fld id="{12987714-C072-43A9-92BE-040E4FEF3C26}" type="slidenum">
              <a:rPr lang="en-US" smtClean="0"/>
              <a:pPr/>
              <a:t>17</a:t>
            </a:fld>
            <a:endParaRPr lang="en-US"/>
          </a:p>
        </p:txBody>
      </p:sp>
    </p:spTree>
    <p:extLst>
      <p:ext uri="{BB962C8B-B14F-4D97-AF65-F5344CB8AC3E}">
        <p14:creationId xmlns:p14="http://schemas.microsoft.com/office/powerpoint/2010/main" val="1166437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if we know that</a:t>
            </a:r>
            <a:r>
              <a:rPr lang="en-US" baseline="0" dirty="0" smtClean="0"/>
              <a:t> the entry allocation site is non escaping, then we know that entries only interact with their enclosing lists even though we cannot prove it using the approximated creator graph</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20</a:t>
            </a:fld>
            <a:endParaRPr lang="en-US"/>
          </a:p>
        </p:txBody>
      </p:sp>
    </p:spTree>
    <p:extLst>
      <p:ext uri="{BB962C8B-B14F-4D97-AF65-F5344CB8AC3E}">
        <p14:creationId xmlns:p14="http://schemas.microsoft.com/office/powerpoint/2010/main" val="7308329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if we know that</a:t>
            </a:r>
            <a:r>
              <a:rPr lang="en-US" baseline="0" dirty="0" smtClean="0"/>
              <a:t> the entry allocation site is non escaping, then we know that entries only interact with their enclosing lists even though we cannot prove it using the approximated creator graph</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21</a:t>
            </a:fld>
            <a:endParaRPr lang="en-US"/>
          </a:p>
        </p:txBody>
      </p:sp>
    </p:spTree>
    <p:extLst>
      <p:ext uri="{BB962C8B-B14F-4D97-AF65-F5344CB8AC3E}">
        <p14:creationId xmlns:p14="http://schemas.microsoft.com/office/powerpoint/2010/main" val="14510426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a:t>
            </a:r>
          </a:p>
          <a:p>
            <a:r>
              <a:rPr lang="en-US" dirty="0" smtClean="0"/>
              <a:t>Read,</a:t>
            </a:r>
          </a:p>
          <a:p>
            <a:r>
              <a:rPr lang="en-US" dirty="0" smtClean="0"/>
              <a:t>Objects created by</a:t>
            </a:r>
            <a:r>
              <a:rPr lang="en-US" baseline="0" dirty="0" smtClean="0"/>
              <a:t> owned allocation sites can be considered part of their creator data structures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24</a:t>
            </a:fld>
            <a:endParaRPr lang="en-US"/>
          </a:p>
        </p:txBody>
      </p:sp>
    </p:spTree>
    <p:extLst>
      <p:ext uri="{BB962C8B-B14F-4D97-AF65-F5344CB8AC3E}">
        <p14:creationId xmlns:p14="http://schemas.microsoft.com/office/powerpoint/2010/main" val="406105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26</a:t>
            </a:fld>
            <a:endParaRPr lang="en-US"/>
          </a:p>
        </p:txBody>
      </p:sp>
    </p:spTree>
    <p:extLst>
      <p:ext uri="{BB962C8B-B14F-4D97-AF65-F5344CB8AC3E}">
        <p14:creationId xmlns:p14="http://schemas.microsoft.com/office/powerpoint/2010/main" val="251096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28</a:t>
            </a:fld>
            <a:endParaRPr lang="en-US"/>
          </a:p>
        </p:txBody>
      </p:sp>
    </p:spTree>
    <p:extLst>
      <p:ext uri="{BB962C8B-B14F-4D97-AF65-F5344CB8AC3E}">
        <p14:creationId xmlns:p14="http://schemas.microsoft.com/office/powerpoint/2010/main" val="873199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line]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useful for many applications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in computation offloading, we want to partition the program such that the </a:t>
            </a:r>
            <a:r>
              <a:rPr lang="en-US" sz="1200" b="0" i="0" u="none" strike="noStrike" kern="1200" baseline="0" dirty="0" smtClean="0">
                <a:solidFill>
                  <a:schemeClr val="tx1"/>
                </a:solidFill>
                <a:latin typeface="+mn-lt"/>
                <a:ea typeface="+mn-ea"/>
                <a:cs typeface="+mn-cs"/>
              </a:rPr>
              <a:t>resource-intensive parts run on a remote serve while keeping a smaller part on the local device. So we need to partition the programs objects between the server and the device.</a:t>
            </a:r>
            <a:endParaRPr lang="en-US" dirty="0" smtClean="0"/>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Another example is region-based memory management where objects are allocated to regions, and all objects in the same region are freed at the same time.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 objects are partitioned so that those with similar lifetime end up in the same region.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OS-driven memory locality optimizations where the program gives hints to the operating system about object placement based on object usage patterns.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intuition is to partition objects so that those accessed less frequently reside on a in low power mode DRAM</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Regardless of how these applications are conceptualized, fundamentally, they are about figuring out a way to generate code such that objects in the program’s memory get partitioned between multiple “locations”.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a:t>
            </a:fld>
            <a:endParaRPr lang="en-US"/>
          </a:p>
        </p:txBody>
      </p:sp>
    </p:spTree>
    <p:extLst>
      <p:ext uri="{BB962C8B-B14F-4D97-AF65-F5344CB8AC3E}">
        <p14:creationId xmlns:p14="http://schemas.microsoft.com/office/powerpoint/2010/main" val="12384334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29</a:t>
            </a:fld>
            <a:endParaRPr lang="en-US"/>
          </a:p>
        </p:txBody>
      </p:sp>
    </p:spTree>
    <p:extLst>
      <p:ext uri="{BB962C8B-B14F-4D97-AF65-F5344CB8AC3E}">
        <p14:creationId xmlns:p14="http://schemas.microsoft.com/office/powerpoint/2010/main" val="20029927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30</a:t>
            </a:fld>
            <a:endParaRPr lang="en-US"/>
          </a:p>
        </p:txBody>
      </p:sp>
    </p:spTree>
    <p:extLst>
      <p:ext uri="{BB962C8B-B14F-4D97-AF65-F5344CB8AC3E}">
        <p14:creationId xmlns:p14="http://schemas.microsoft.com/office/powerpoint/2010/main" val="19745714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31</a:t>
            </a:fld>
            <a:endParaRPr lang="en-US"/>
          </a:p>
        </p:txBody>
      </p:sp>
    </p:spTree>
    <p:extLst>
      <p:ext uri="{BB962C8B-B14F-4D97-AF65-F5344CB8AC3E}">
        <p14:creationId xmlns:p14="http://schemas.microsoft.com/office/powerpoint/2010/main" val="9366219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32</a:t>
            </a:fld>
            <a:endParaRPr lang="en-US"/>
          </a:p>
        </p:txBody>
      </p:sp>
    </p:spTree>
    <p:extLst>
      <p:ext uri="{BB962C8B-B14F-4D97-AF65-F5344CB8AC3E}">
        <p14:creationId xmlns:p14="http://schemas.microsoft.com/office/powerpoint/2010/main" val="8665968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The question that we want to answer is: does data structure awareness allow us to create better heap partitions?</a:t>
            </a:r>
            <a:r>
              <a:rPr lang="en-US" dirty="0" smtClean="0"/>
              <a:t> </a:t>
            </a:r>
            <a:endParaRPr lang="ar-SA"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And in order to check if our partitions is good, we want to check how many edges cross between partitions</a:t>
            </a:r>
          </a:p>
          <a:p>
            <a:pPr marL="0" marR="0" lvl="1"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smtClean="0">
                <a:solidFill>
                  <a:schemeClr val="tx1"/>
                </a:solidFill>
                <a:effectLst/>
                <a:latin typeface="+mn-lt"/>
                <a:ea typeface="+mn-ea"/>
                <a:cs typeface="+mn-cs"/>
              </a:rPr>
              <a:t>why do we care about cross-partition accesses? Because in different applications they have different implications</a:t>
            </a:r>
            <a:r>
              <a:rPr lang="en-US" dirty="0" smtClean="0"/>
              <a:t> </a:t>
            </a:r>
            <a:r>
              <a:rPr lang="en-US" sz="1200" b="0" i="0" u="none" strike="noStrike" kern="1200" dirty="0" smtClean="0">
                <a:solidFill>
                  <a:schemeClr val="tx1"/>
                </a:solidFill>
                <a:effectLst/>
                <a:latin typeface="+mn-lt"/>
                <a:ea typeface="+mn-ea"/>
                <a:cs typeface="+mn-cs"/>
              </a:rPr>
              <a:t>examples</a:t>
            </a:r>
            <a:r>
              <a:rPr lang="en-US" dirty="0" smtClean="0"/>
              <a:t>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35</a:t>
            </a:fld>
            <a:endParaRPr lang="en-US"/>
          </a:p>
        </p:txBody>
      </p:sp>
    </p:spTree>
    <p:extLst>
      <p:ext uri="{BB962C8B-B14F-4D97-AF65-F5344CB8AC3E}">
        <p14:creationId xmlns:p14="http://schemas.microsoft.com/office/powerpoint/2010/main" val="829570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about more that half of</a:t>
            </a:r>
            <a:r>
              <a:rPr lang="en-US" baseline="0" dirty="0" smtClean="0"/>
              <a:t> the allocation sites are assigned.</a:t>
            </a:r>
          </a:p>
          <a:p>
            <a:r>
              <a:rPr lang="en-US" baseline="0" dirty="0" smtClean="0"/>
              <a:t>And that the creator graph identified most of the owned objects.</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36</a:t>
            </a:fld>
            <a:endParaRPr lang="en-US"/>
          </a:p>
        </p:txBody>
      </p:sp>
    </p:spTree>
    <p:extLst>
      <p:ext uri="{BB962C8B-B14F-4D97-AF65-F5344CB8AC3E}">
        <p14:creationId xmlns:p14="http://schemas.microsoft.com/office/powerpoint/2010/main" val="19989943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among the owned types we identify are those. They are basically the internals of the java language data structures library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37</a:t>
            </a:fld>
            <a:endParaRPr lang="en-US"/>
          </a:p>
        </p:txBody>
      </p:sp>
    </p:spTree>
    <p:extLst>
      <p:ext uri="{BB962C8B-B14F-4D97-AF65-F5344CB8AC3E}">
        <p14:creationId xmlns:p14="http://schemas.microsoft.com/office/powerpoint/2010/main" val="20532324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the case that all allocation sites are considered assigned in allocation-site based partitioning simply because there is no ownership information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38</a:t>
            </a:fld>
            <a:endParaRPr lang="en-US"/>
          </a:p>
        </p:txBody>
      </p:sp>
    </p:spTree>
    <p:extLst>
      <p:ext uri="{BB962C8B-B14F-4D97-AF65-F5344CB8AC3E}">
        <p14:creationId xmlns:p14="http://schemas.microsoft.com/office/powerpoint/2010/main" val="19227574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39</a:t>
            </a:fld>
            <a:endParaRPr lang="en-US"/>
          </a:p>
        </p:txBody>
      </p:sp>
    </p:spTree>
    <p:extLst>
      <p:ext uri="{BB962C8B-B14F-4D97-AF65-F5344CB8AC3E}">
        <p14:creationId xmlns:p14="http://schemas.microsoft.com/office/powerpoint/2010/main" val="14382963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40</a:t>
            </a:fld>
            <a:endParaRPr lang="en-US"/>
          </a:p>
        </p:txBody>
      </p:sp>
    </p:spTree>
    <p:extLst>
      <p:ext uri="{BB962C8B-B14F-4D97-AF65-F5344CB8AC3E}">
        <p14:creationId xmlns:p14="http://schemas.microsoft.com/office/powerpoint/2010/main" val="1155785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line]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useful for many applications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in computation offloading, we want to partition the program such that the </a:t>
            </a:r>
            <a:r>
              <a:rPr lang="en-US" sz="1200" b="0" i="0" u="none" strike="noStrike" kern="1200" baseline="0" dirty="0" smtClean="0">
                <a:solidFill>
                  <a:schemeClr val="tx1"/>
                </a:solidFill>
                <a:latin typeface="+mn-lt"/>
                <a:ea typeface="+mn-ea"/>
                <a:cs typeface="+mn-cs"/>
              </a:rPr>
              <a:t>resource-intensive parts run on a remote serve while keeping a smaller part on the local device. So we need to partition the programs objects between the server and the device.</a:t>
            </a:r>
            <a:endParaRPr lang="en-US" dirty="0" smtClean="0"/>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Another example is region-based memory management where objects are allocated to regions, and all objects in the same region are freed at the same time.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 objects are partitioned so that those with similar lifetime end up in the same region.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OS-driven memory locality optimizations where the program gives hints to the operating system about object placement based on object usage patterns.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intuition is to partition objects so that those accessed less frequently reside on a in low power mode DRAM</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Regardless of how these applications are conceptualized, fundamentally, they are about figuring out a way to generate code such that objects in the program’s memory get partitioned between multiple “locations”.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3</a:t>
            </a:fld>
            <a:endParaRPr lang="en-US"/>
          </a:p>
        </p:txBody>
      </p:sp>
    </p:spTree>
    <p:extLst>
      <p:ext uri="{BB962C8B-B14F-4D97-AF65-F5344CB8AC3E}">
        <p14:creationId xmlns:p14="http://schemas.microsoft.com/office/powerpoint/2010/main" val="36431952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41</a:t>
            </a:fld>
            <a:endParaRPr lang="en-US"/>
          </a:p>
        </p:txBody>
      </p:sp>
    </p:spTree>
    <p:extLst>
      <p:ext uri="{BB962C8B-B14F-4D97-AF65-F5344CB8AC3E}">
        <p14:creationId xmlns:p14="http://schemas.microsoft.com/office/powerpoint/2010/main" val="1212486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42</a:t>
            </a:fld>
            <a:endParaRPr lang="en-US"/>
          </a:p>
        </p:txBody>
      </p:sp>
    </p:spTree>
    <p:extLst>
      <p:ext uri="{BB962C8B-B14F-4D97-AF65-F5344CB8AC3E}">
        <p14:creationId xmlns:p14="http://schemas.microsoft.com/office/powerpoint/2010/main" val="11905034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43</a:t>
            </a:fld>
            <a:endParaRPr lang="en-US"/>
          </a:p>
        </p:txBody>
      </p:sp>
    </p:spTree>
    <p:extLst>
      <p:ext uri="{BB962C8B-B14F-4D97-AF65-F5344CB8AC3E}">
        <p14:creationId xmlns:p14="http://schemas.microsoft.com/office/powerpoint/2010/main" val="1361478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44</a:t>
            </a:fld>
            <a:endParaRPr lang="en-US"/>
          </a:p>
        </p:txBody>
      </p:sp>
    </p:spTree>
    <p:extLst>
      <p:ext uri="{BB962C8B-B14F-4D97-AF65-F5344CB8AC3E}">
        <p14:creationId xmlns:p14="http://schemas.microsoft.com/office/powerpoint/2010/main" val="19434103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45</a:t>
            </a:fld>
            <a:endParaRPr lang="en-US"/>
          </a:p>
        </p:txBody>
      </p:sp>
    </p:spTree>
    <p:extLst>
      <p:ext uri="{BB962C8B-B14F-4D97-AF65-F5344CB8AC3E}">
        <p14:creationId xmlns:p14="http://schemas.microsoft.com/office/powerpoint/2010/main" val="9061834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46</a:t>
            </a:fld>
            <a:endParaRPr lang="en-US"/>
          </a:p>
        </p:txBody>
      </p:sp>
    </p:spTree>
    <p:extLst>
      <p:ext uri="{BB962C8B-B14F-4D97-AF65-F5344CB8AC3E}">
        <p14:creationId xmlns:p14="http://schemas.microsoft.com/office/powerpoint/2010/main" val="8969253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47</a:t>
            </a:fld>
            <a:endParaRPr lang="en-US"/>
          </a:p>
        </p:txBody>
      </p:sp>
    </p:spTree>
    <p:extLst>
      <p:ext uri="{BB962C8B-B14F-4D97-AF65-F5344CB8AC3E}">
        <p14:creationId xmlns:p14="http://schemas.microsoft.com/office/powerpoint/2010/main" val="9313367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48</a:t>
            </a:fld>
            <a:endParaRPr lang="en-US"/>
          </a:p>
        </p:txBody>
      </p:sp>
    </p:spTree>
    <p:extLst>
      <p:ext uri="{BB962C8B-B14F-4D97-AF65-F5344CB8AC3E}">
        <p14:creationId xmlns:p14="http://schemas.microsoft.com/office/powerpoint/2010/main" val="9726058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49</a:t>
            </a:fld>
            <a:endParaRPr lang="en-US"/>
          </a:p>
        </p:txBody>
      </p:sp>
    </p:spTree>
    <p:extLst>
      <p:ext uri="{BB962C8B-B14F-4D97-AF65-F5344CB8AC3E}">
        <p14:creationId xmlns:p14="http://schemas.microsoft.com/office/powerpoint/2010/main" val="11461370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50</a:t>
            </a:fld>
            <a:endParaRPr lang="en-US"/>
          </a:p>
        </p:txBody>
      </p:sp>
    </p:spTree>
    <p:extLst>
      <p:ext uri="{BB962C8B-B14F-4D97-AF65-F5344CB8AC3E}">
        <p14:creationId xmlns:p14="http://schemas.microsoft.com/office/powerpoint/2010/main" val="1268126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line]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useful for many applications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in computation offloading, we want to partition the program such that the </a:t>
            </a:r>
            <a:r>
              <a:rPr lang="en-US" sz="1200" b="0" i="0" u="none" strike="noStrike" kern="1200" baseline="0" dirty="0" smtClean="0">
                <a:solidFill>
                  <a:schemeClr val="tx1"/>
                </a:solidFill>
                <a:latin typeface="+mn-lt"/>
                <a:ea typeface="+mn-ea"/>
                <a:cs typeface="+mn-cs"/>
              </a:rPr>
              <a:t>resource-intensive parts run on a remote serve while keeping a smaller part on the local device. So we need to partition the programs objects between the server and the device.</a:t>
            </a:r>
            <a:endParaRPr lang="en-US" dirty="0" smtClean="0"/>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Another example is region-based memory management where objects are allocated to regions, and all objects in the same region are freed at the same time.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 objects are partitioned so that those with similar lifetime end up in the same region.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OS-driven memory locality optimizations where the program gives hints to the operating system about object placement based on object usage patterns.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intuition is to partition objects so that those accessed less frequently reside on a in low power mode DRAM</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Regardless of how these applications are conceptualized, fundamentally, they are about figuring out a way to generate code such that objects in the program’s memory get partitioned between multiple “locations”.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4</a:t>
            </a:fld>
            <a:endParaRPr lang="en-US"/>
          </a:p>
        </p:txBody>
      </p:sp>
    </p:spTree>
    <p:extLst>
      <p:ext uri="{BB962C8B-B14F-4D97-AF65-F5344CB8AC3E}">
        <p14:creationId xmlns:p14="http://schemas.microsoft.com/office/powerpoint/2010/main" val="13954059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Figure 16 shows, for each benchmark, the ratio</a:t>
            </a:r>
          </a:p>
          <a:p>
            <a:r>
              <a:rPr lang="en-US" sz="1200" b="0" i="0" u="none" strike="noStrike" kern="1200" baseline="0" dirty="0" smtClean="0">
                <a:solidFill>
                  <a:schemeClr val="tx1"/>
                </a:solidFill>
                <a:latin typeface="+mn-lt"/>
                <a:ea typeface="+mn-ea"/>
                <a:cs typeface="+mn-cs"/>
              </a:rPr>
              <a:t>of </a:t>
            </a:r>
            <a:r>
              <a:rPr lang="en-US" sz="1200" b="0" i="0" u="none" strike="noStrike" kern="1200" baseline="0" dirty="0" err="1" smtClean="0">
                <a:solidFill>
                  <a:schemeClr val="tx1"/>
                </a:solidFill>
                <a:latin typeface="+mn-lt"/>
                <a:ea typeface="+mn-ea"/>
                <a:cs typeface="+mn-cs"/>
              </a:rPr>
              <a:t>bytecode</a:t>
            </a:r>
            <a:r>
              <a:rPr lang="en-US" sz="1200" b="0" i="0" u="none" strike="noStrike" kern="1200" baseline="0" dirty="0" smtClean="0">
                <a:solidFill>
                  <a:schemeClr val="tx1"/>
                </a:solidFill>
                <a:latin typeface="+mn-lt"/>
                <a:ea typeface="+mn-ea"/>
                <a:cs typeface="+mn-cs"/>
              </a:rPr>
              <a:t> instructions in the (transformed, partitioned) program</a:t>
            </a:r>
          </a:p>
          <a:p>
            <a:r>
              <a:rPr lang="en-US" sz="1200" b="0" i="0" u="none" strike="noStrike" kern="1200" baseline="0" dirty="0" smtClean="0">
                <a:solidFill>
                  <a:schemeClr val="tx1"/>
                </a:solidFill>
                <a:latin typeface="+mn-lt"/>
                <a:ea typeface="+mn-ea"/>
                <a:cs typeface="+mn-cs"/>
              </a:rPr>
              <a:t>to the original program. Across all the benchmarks, the cloning</a:t>
            </a:r>
          </a:p>
          <a:p>
            <a:r>
              <a:rPr lang="en-US" sz="1200" b="0" i="0" u="none" strike="noStrike" kern="1200" baseline="0" dirty="0" smtClean="0">
                <a:solidFill>
                  <a:schemeClr val="tx1"/>
                </a:solidFill>
                <a:latin typeface="+mn-lt"/>
                <a:ea typeface="+mn-ea"/>
                <a:cs typeface="+mn-cs"/>
              </a:rPr>
              <a:t>process produces roughly 2.5 times as much code as the baseline</a:t>
            </a:r>
          </a:p>
          <a:p>
            <a:r>
              <a:rPr lang="en-US" sz="1200" b="0" i="0" u="none" strike="noStrike" kern="1200" baseline="0" dirty="0" smtClean="0">
                <a:solidFill>
                  <a:schemeClr val="tx1"/>
                </a:solidFill>
                <a:latin typeface="+mn-lt"/>
                <a:ea typeface="+mn-ea"/>
                <a:cs typeface="+mn-cs"/>
              </a:rPr>
              <a:t>(the first bar). Note that in a distributed setting, each partition only</a:t>
            </a:r>
          </a:p>
          <a:p>
            <a:r>
              <a:rPr lang="en-US" sz="1200" b="0" i="0" u="none" strike="noStrike" kern="1200" baseline="0" dirty="0" smtClean="0">
                <a:solidFill>
                  <a:schemeClr val="tx1"/>
                </a:solidFill>
                <a:latin typeface="+mn-lt"/>
                <a:ea typeface="+mn-ea"/>
                <a:cs typeface="+mn-cs"/>
              </a:rPr>
              <a:t>needs the code associated with itself as shown in the second and</a:t>
            </a:r>
          </a:p>
          <a:p>
            <a:r>
              <a:rPr lang="en-US" sz="1200" b="0" i="0" u="none" strike="noStrike" kern="1200" baseline="0" dirty="0" smtClean="0">
                <a:solidFill>
                  <a:schemeClr val="tx1"/>
                </a:solidFill>
                <a:latin typeface="+mn-lt"/>
                <a:ea typeface="+mn-ea"/>
                <a:cs typeface="+mn-cs"/>
              </a:rPr>
              <a:t>third bars.</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51</a:t>
            </a:fld>
            <a:endParaRPr lang="en-US"/>
          </a:p>
        </p:txBody>
      </p:sp>
    </p:spTree>
    <p:extLst>
      <p:ext uri="{BB962C8B-B14F-4D97-AF65-F5344CB8AC3E}">
        <p14:creationId xmlns:p14="http://schemas.microsoft.com/office/powerpoint/2010/main" val="194786742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shows the normalized runtime of the original and partitioned code. As shown in the figure, the overhead introduced by partitioning is not statistically significant in most cases.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overhead might be because the JIT compiler didn’t yet take place since now the code of say list is ran less since it’s now two lists.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54</a:t>
            </a:fld>
            <a:endParaRPr lang="en-US"/>
          </a:p>
        </p:txBody>
      </p:sp>
    </p:spTree>
    <p:extLst>
      <p:ext uri="{BB962C8B-B14F-4D97-AF65-F5344CB8AC3E}">
        <p14:creationId xmlns:p14="http://schemas.microsoft.com/office/powerpoint/2010/main" val="123843345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59</a:t>
            </a:fld>
            <a:endParaRPr lang="en-US"/>
          </a:p>
        </p:txBody>
      </p:sp>
    </p:spTree>
    <p:extLst>
      <p:ext uri="{BB962C8B-B14F-4D97-AF65-F5344CB8AC3E}">
        <p14:creationId xmlns:p14="http://schemas.microsoft.com/office/powerpoint/2010/main" val="14703322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a:t>
            </a:r>
            <a:r>
              <a:rPr lang="en-US" baseline="0" dirty="0" smtClean="0"/>
              <a:t> to go from this, to this. </a:t>
            </a:r>
          </a:p>
          <a:p>
            <a:r>
              <a:rPr lang="en-US" baseline="0" dirty="0" smtClean="0"/>
              <a:t>This includes cloning the entry class, and modifying the list code to use the proper new copies </a:t>
            </a:r>
          </a:p>
          <a:p>
            <a:endParaRPr lang="en-US" baseline="0" dirty="0" smtClean="0"/>
          </a:p>
          <a:p>
            <a:r>
              <a:rPr lang="en-US" baseline="0" dirty="0" smtClean="0"/>
              <a:t>And since where are trying to use Entry_P1/P2 in place of Entry, those classes must be equivalent</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66</a:t>
            </a:fld>
            <a:endParaRPr lang="en-US"/>
          </a:p>
        </p:txBody>
      </p:sp>
    </p:spTree>
    <p:extLst>
      <p:ext uri="{BB962C8B-B14F-4D97-AF65-F5344CB8AC3E}">
        <p14:creationId xmlns:p14="http://schemas.microsoft.com/office/powerpoint/2010/main" val="768493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2987714-C072-43A9-92BE-040E4FEF3C26}" type="slidenum">
              <a:rPr lang="en-US" smtClean="0"/>
              <a:pPr/>
              <a:t>70</a:t>
            </a:fld>
            <a:endParaRPr lang="en-US"/>
          </a:p>
        </p:txBody>
      </p:sp>
    </p:spTree>
    <p:extLst>
      <p:ext uri="{BB962C8B-B14F-4D97-AF65-F5344CB8AC3E}">
        <p14:creationId xmlns:p14="http://schemas.microsoft.com/office/powerpoint/2010/main" val="90010466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if we know that</a:t>
            </a:r>
            <a:r>
              <a:rPr lang="en-US" baseline="0" dirty="0" smtClean="0"/>
              <a:t> the entry allocation site is non escaping, then we know that entries only interact with their enclosing lists even though we cannot prove it using the approximated creator graph</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71</a:t>
            </a:fld>
            <a:endParaRPr lang="en-US"/>
          </a:p>
        </p:txBody>
      </p:sp>
    </p:spTree>
    <p:extLst>
      <p:ext uri="{BB962C8B-B14F-4D97-AF65-F5344CB8AC3E}">
        <p14:creationId xmlns:p14="http://schemas.microsoft.com/office/powerpoint/2010/main" val="4721314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line]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useful for many applications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in computation offloading, we want to partition the program such that the </a:t>
            </a:r>
            <a:r>
              <a:rPr lang="en-US" sz="1200" b="0" i="0" u="none" strike="noStrike" kern="1200" baseline="0" dirty="0" smtClean="0">
                <a:solidFill>
                  <a:schemeClr val="tx1"/>
                </a:solidFill>
                <a:latin typeface="+mn-lt"/>
                <a:ea typeface="+mn-ea"/>
                <a:cs typeface="+mn-cs"/>
              </a:rPr>
              <a:t>resource-intensive parts run on a remote serve while keeping a smaller part on the local device. So we need to partition the programs objects between the server and the device.</a:t>
            </a:r>
            <a:endParaRPr lang="en-US" dirty="0" smtClean="0"/>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Another example is region-based memory management where objects are allocated to regions, and all objects in the same region are freed at the same time.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 objects are partitioned so that those with similar lifetime end up in the same region.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OS-driven memory locality optimizations where the program gives hints to the operating system about object placement based on object usage patterns.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intuition is to partition objects so that those accessed less frequently reside on a in low power mode DRAM</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Regardless of how these applications are conceptualized, fundamentally, they are about figuring out a way to generate code such that objects in the program’s memory get partitioned between multiple “locations”.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73</a:t>
            </a:fld>
            <a:endParaRPr lang="en-US"/>
          </a:p>
        </p:txBody>
      </p:sp>
    </p:spTree>
    <p:extLst>
      <p:ext uri="{BB962C8B-B14F-4D97-AF65-F5344CB8AC3E}">
        <p14:creationId xmlns:p14="http://schemas.microsoft.com/office/powerpoint/2010/main" val="24247497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class-based</a:t>
            </a:r>
            <a:r>
              <a:rPr lang="en-US" baseline="0" dirty="0" smtClean="0"/>
              <a:t> partitioning on this example, we get this program representation. Nodes are classes and edges are interactions between those classes.</a:t>
            </a:r>
          </a:p>
          <a:p>
            <a:endParaRPr lang="en-US" baseline="0" dirty="0" smtClean="0"/>
          </a:p>
          <a:p>
            <a:r>
              <a:rPr lang="en-US" baseline="0" dirty="0" smtClean="0"/>
              <a:t>Note that with this representation we cannot place the two lists in different partitions even though the could have completely different uses.</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74</a:t>
            </a:fld>
            <a:endParaRPr lang="en-US"/>
          </a:p>
        </p:txBody>
      </p:sp>
    </p:spTree>
    <p:extLst>
      <p:ext uri="{BB962C8B-B14F-4D97-AF65-F5344CB8AC3E}">
        <p14:creationId xmlns:p14="http://schemas.microsoft.com/office/powerpoint/2010/main" val="1860150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allocation-site</a:t>
            </a:r>
            <a:r>
              <a:rPr lang="en-US" baseline="0" dirty="0" smtClean="0"/>
              <a:t> based partitioning however, each list appears in the representation and hence can be placed in different partitions </a:t>
            </a:r>
          </a:p>
          <a:p>
            <a:endParaRPr lang="en-US" dirty="0" smtClean="0"/>
          </a:p>
          <a:p>
            <a:r>
              <a:rPr lang="en-US" dirty="0" smtClean="0"/>
              <a:t>Because</a:t>
            </a:r>
            <a:r>
              <a:rPr lang="en-US" baseline="0" dirty="0" smtClean="0"/>
              <a:t> of the way the code is written, we have only one Entry site that creates objects for both L1 and L2. </a:t>
            </a:r>
            <a:r>
              <a:rPr lang="en-US" dirty="0" smtClean="0"/>
              <a:t>and those objects,</a:t>
            </a:r>
            <a:r>
              <a:rPr lang="en-US" baseline="0" dirty="0" smtClean="0"/>
              <a:t> created by the same site must reside on the same partition. </a:t>
            </a:r>
          </a:p>
          <a:p>
            <a:endParaRPr lang="en-US" baseline="0" dirty="0" smtClean="0"/>
          </a:p>
          <a:p>
            <a:r>
              <a:rPr lang="en-US" baseline="0" dirty="0" smtClean="0"/>
              <a:t>If we can prove that List L1 only interacts with its own entries and l2 only interacts with it’s own entries then we can imagine that each one has it’s own Entry site .. Like this:</a:t>
            </a:r>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75</a:t>
            </a:fld>
            <a:endParaRPr lang="en-US"/>
          </a:p>
        </p:txBody>
      </p:sp>
    </p:spTree>
    <p:extLst>
      <p:ext uri="{BB962C8B-B14F-4D97-AF65-F5344CB8AC3E}">
        <p14:creationId xmlns:p14="http://schemas.microsoft.com/office/powerpoint/2010/main" val="156178334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76</a:t>
            </a:fld>
            <a:endParaRPr lang="en-US"/>
          </a:p>
        </p:txBody>
      </p:sp>
    </p:spTree>
    <p:extLst>
      <p:ext uri="{BB962C8B-B14F-4D97-AF65-F5344CB8AC3E}">
        <p14:creationId xmlns:p14="http://schemas.microsoft.com/office/powerpoint/2010/main" val="8213193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[first line]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useful for many applications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For example,</a:t>
            </a:r>
            <a:r>
              <a:rPr lang="en-US" baseline="0" dirty="0" smtClean="0"/>
              <a:t> in computation offloading, we want to partition the program such that the </a:t>
            </a:r>
            <a:r>
              <a:rPr lang="en-US" sz="1200" b="0" i="0" u="none" strike="noStrike" kern="1200" baseline="0" dirty="0" smtClean="0">
                <a:solidFill>
                  <a:schemeClr val="tx1"/>
                </a:solidFill>
                <a:latin typeface="+mn-lt"/>
                <a:ea typeface="+mn-ea"/>
                <a:cs typeface="+mn-cs"/>
              </a:rPr>
              <a:t>resource-intensive parts run on a remote serve while keeping a smaller part on the local device. So we need to partition the programs objects between the server and the device.</a:t>
            </a:r>
            <a:endParaRPr lang="en-US" dirty="0" smtClean="0"/>
          </a:p>
          <a:p>
            <a:endParaRPr lang="en-US" sz="1200" b="0" i="0" u="none" strike="noStrike" kern="1200" baseline="0" dirty="0" smtClean="0">
              <a:solidFill>
                <a:schemeClr val="tx1"/>
              </a:solidFill>
              <a:latin typeface="+mn-lt"/>
              <a:ea typeface="+mn-ea"/>
              <a:cs typeface="+mn-cs"/>
            </a:endParaRP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Another example is region-based memory management where objects are allocated to regions, and all objects in the same region are freed at the same time.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 objects are partitioned so that those with similar lifetime end up in the same region.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OS-driven memory locality optimizations where the program gives hints to the operating system about object placement based on object usage patterns.</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The intuition is to partition objects so that those accessed less frequently reside on a in low power mode DRAM</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Regardless of how these applications are conceptualized, fundamentally, they are about figuring out a way to generate code such that objects in the program’s memory get partitioned between multiple “locations”.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5</a:t>
            </a:fld>
            <a:endParaRPr lang="en-US"/>
          </a:p>
        </p:txBody>
      </p:sp>
    </p:spTree>
    <p:extLst>
      <p:ext uri="{BB962C8B-B14F-4D97-AF65-F5344CB8AC3E}">
        <p14:creationId xmlns:p14="http://schemas.microsoft.com/office/powerpoint/2010/main" val="117206313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if we know that</a:t>
            </a:r>
            <a:r>
              <a:rPr lang="en-US" baseline="0" dirty="0" smtClean="0"/>
              <a:t> the entry allocation site is non escaping, then we know that entries only interact with their enclosing lists even though we cannot prove it using the approximated creator graph</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78</a:t>
            </a:fld>
            <a:endParaRPr lang="en-US"/>
          </a:p>
        </p:txBody>
      </p:sp>
    </p:spTree>
    <p:extLst>
      <p:ext uri="{BB962C8B-B14F-4D97-AF65-F5344CB8AC3E}">
        <p14:creationId xmlns:p14="http://schemas.microsoft.com/office/powerpoint/2010/main" val="68915506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 if we know that</a:t>
            </a:r>
            <a:r>
              <a:rPr lang="en-US" baseline="0" dirty="0" smtClean="0"/>
              <a:t> the entry allocation site is non escaping, then we know that entries only interact with their enclosing lists even though we cannot prove it using the approximated creator graph</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79</a:t>
            </a:fld>
            <a:endParaRPr lang="en-US"/>
          </a:p>
        </p:txBody>
      </p:sp>
    </p:spTree>
    <p:extLst>
      <p:ext uri="{BB962C8B-B14F-4D97-AF65-F5344CB8AC3E}">
        <p14:creationId xmlns:p14="http://schemas.microsoft.com/office/powerpoint/2010/main" val="119594522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a:t>
            </a:r>
          </a:p>
          <a:p>
            <a:r>
              <a:rPr lang="en-US" dirty="0" smtClean="0"/>
              <a:t>Read,</a:t>
            </a:r>
          </a:p>
          <a:p>
            <a:r>
              <a:rPr lang="en-US" dirty="0" smtClean="0"/>
              <a:t>Objects created by</a:t>
            </a:r>
            <a:r>
              <a:rPr lang="en-US" baseline="0" dirty="0" smtClean="0"/>
              <a:t> owned allocation sites can be considered part of their creator data structures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81</a:t>
            </a:fld>
            <a:endParaRPr lang="en-US"/>
          </a:p>
        </p:txBody>
      </p:sp>
    </p:spTree>
    <p:extLst>
      <p:ext uri="{BB962C8B-B14F-4D97-AF65-F5344CB8AC3E}">
        <p14:creationId xmlns:p14="http://schemas.microsoft.com/office/powerpoint/2010/main" val="167106766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85</a:t>
            </a:fld>
            <a:endParaRPr lang="en-US"/>
          </a:p>
        </p:txBody>
      </p:sp>
    </p:spTree>
    <p:extLst>
      <p:ext uri="{BB962C8B-B14F-4D97-AF65-F5344CB8AC3E}">
        <p14:creationId xmlns:p14="http://schemas.microsoft.com/office/powerpoint/2010/main" val="139513200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86</a:t>
            </a:fld>
            <a:endParaRPr lang="en-US"/>
          </a:p>
        </p:txBody>
      </p:sp>
    </p:spTree>
    <p:extLst>
      <p:ext uri="{BB962C8B-B14F-4D97-AF65-F5344CB8AC3E}">
        <p14:creationId xmlns:p14="http://schemas.microsoft.com/office/powerpoint/2010/main" val="197480640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se</a:t>
            </a:r>
            <a:r>
              <a:rPr lang="en-US" baseline="0" dirty="0" smtClean="0"/>
              <a:t>e how this classification helps partitioning tools, lets consider we need to partition this code into two pieces </a:t>
            </a:r>
          </a:p>
          <a:p>
            <a:endParaRPr lang="en-US" baseline="0" dirty="0" smtClean="0"/>
          </a:p>
          <a:p>
            <a:r>
              <a:rPr lang="en-US" baseline="0" dirty="0" smtClean="0"/>
              <a:t>Assigned allocation sites are “assigned” freely to partitions </a:t>
            </a:r>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87</a:t>
            </a:fld>
            <a:endParaRPr lang="en-US"/>
          </a:p>
        </p:txBody>
      </p:sp>
    </p:spTree>
    <p:extLst>
      <p:ext uri="{BB962C8B-B14F-4D97-AF65-F5344CB8AC3E}">
        <p14:creationId xmlns:p14="http://schemas.microsoft.com/office/powerpoint/2010/main" val="1739000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6</a:t>
            </a:fld>
            <a:endParaRPr lang="en-US"/>
          </a:p>
        </p:txBody>
      </p:sp>
    </p:spTree>
    <p:extLst>
      <p:ext uri="{BB962C8B-B14F-4D97-AF65-F5344CB8AC3E}">
        <p14:creationId xmlns:p14="http://schemas.microsoft.com/office/powerpoint/2010/main" val="31308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class-based</a:t>
            </a:r>
            <a:r>
              <a:rPr lang="en-US" baseline="0" dirty="0" smtClean="0"/>
              <a:t> partitioning on this example, we get this program representation. Nodes are classes and edges are interactions between those classes.</a:t>
            </a:r>
          </a:p>
          <a:p>
            <a:endParaRPr lang="en-US" baseline="0" dirty="0" smtClean="0"/>
          </a:p>
          <a:p>
            <a:r>
              <a:rPr lang="en-US" baseline="0" dirty="0" smtClean="0"/>
              <a:t>Note that with this representation we cannot place the two lists in different partitions even though the could have completely different uses.</a:t>
            </a:r>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8</a:t>
            </a:fld>
            <a:endParaRPr lang="en-US"/>
          </a:p>
        </p:txBody>
      </p:sp>
    </p:spTree>
    <p:extLst>
      <p:ext uri="{BB962C8B-B14F-4D97-AF65-F5344CB8AC3E}">
        <p14:creationId xmlns:p14="http://schemas.microsoft.com/office/powerpoint/2010/main" val="1156565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allocation-site</a:t>
            </a:r>
            <a:r>
              <a:rPr lang="en-US" baseline="0" dirty="0" smtClean="0"/>
              <a:t> based partitioning however, each list appears in the representation and hence can be placed in different partitions </a:t>
            </a:r>
          </a:p>
          <a:p>
            <a:endParaRPr lang="en-US" dirty="0" smtClean="0"/>
          </a:p>
          <a:p>
            <a:r>
              <a:rPr lang="en-US" dirty="0" smtClean="0"/>
              <a:t>Because</a:t>
            </a:r>
            <a:r>
              <a:rPr lang="en-US" baseline="0" dirty="0" smtClean="0"/>
              <a:t> of the way the code is written, we have only one Entry site that creates objects for both L1 and L2. </a:t>
            </a:r>
            <a:r>
              <a:rPr lang="en-US" dirty="0" smtClean="0"/>
              <a:t>and those objects,</a:t>
            </a:r>
            <a:r>
              <a:rPr lang="en-US" baseline="0" dirty="0" smtClean="0"/>
              <a:t> created by the same site must reside on the same partition. </a:t>
            </a:r>
          </a:p>
          <a:p>
            <a:endParaRPr lang="en-US" baseline="0" dirty="0" smtClean="0"/>
          </a:p>
          <a:p>
            <a:r>
              <a:rPr lang="en-US" baseline="0" dirty="0" smtClean="0"/>
              <a:t>If we can prove that List L1 only interacts with its own entries and l2 only interacts with it’s own entries then we can imagine that each one has it’s own Entry site .. Like this: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9</a:t>
            </a:fld>
            <a:endParaRPr lang="en-US"/>
          </a:p>
        </p:txBody>
      </p:sp>
    </p:spTree>
    <p:extLst>
      <p:ext uri="{BB962C8B-B14F-4D97-AF65-F5344CB8AC3E}">
        <p14:creationId xmlns:p14="http://schemas.microsoft.com/office/powerpoint/2010/main" val="619480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886D0E-B0ED-1945-848F-85331724C5AD}" type="slidenum">
              <a:rPr lang="en-US" smtClean="0"/>
              <a:t>10</a:t>
            </a:fld>
            <a:endParaRPr lang="en-US"/>
          </a:p>
        </p:txBody>
      </p:sp>
    </p:spTree>
    <p:extLst>
      <p:ext uri="{BB962C8B-B14F-4D97-AF65-F5344CB8AC3E}">
        <p14:creationId xmlns:p14="http://schemas.microsoft.com/office/powerpoint/2010/main" val="7267643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17128F8-DB68-1E43-8C9F-7D254312F0FF}" type="datetime1">
              <a:rPr lang="en-US" smtClean="0"/>
              <a:t>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752392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AFB1C2-91CB-9D4C-BAFD-C45682564CAA}" type="datetime1">
              <a:rPr lang="en-US" smtClean="0"/>
              <a:t>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1469834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FEB36B6-4CDB-484D-9773-2E17CAA9C129}" type="datetime1">
              <a:rPr lang="en-US" smtClean="0"/>
              <a:t>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822890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lgn="ctr">
              <a:defRPr sz="5400">
                <a:solidFill>
                  <a:srgbClr val="0A32FF"/>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normAutofit/>
          </a:bodyPr>
          <a:lstStyle>
            <a:lvl1pPr>
              <a:defRPr sz="3200"/>
            </a:lvl1pPr>
            <a:lvl2pPr>
              <a:lnSpc>
                <a:spcPct val="150000"/>
              </a:lnSpc>
              <a:defRPr sz="2800"/>
            </a:lvl2pPr>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61675F38-FEDF-F042-BF7C-3F0B67C04729}" type="datetime1">
              <a:rPr lang="en-US" smtClean="0"/>
              <a:t>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sz="1600"/>
            </a:lvl1pPr>
          </a:lstStyle>
          <a:p>
            <a:fld id="{FBD09BE4-F894-564E-A97D-A1981632AA78}" type="slidenum">
              <a:rPr lang="en-US" smtClean="0"/>
              <a:pPr/>
              <a:t>‹#›</a:t>
            </a:fld>
            <a:endParaRPr lang="en-US" dirty="0"/>
          </a:p>
        </p:txBody>
      </p:sp>
    </p:spTree>
    <p:extLst>
      <p:ext uri="{BB962C8B-B14F-4D97-AF65-F5344CB8AC3E}">
        <p14:creationId xmlns:p14="http://schemas.microsoft.com/office/powerpoint/2010/main" val="119495386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C574069-C204-AE4B-9E22-CAA57B3CD81B}" type="datetime1">
              <a:rPr lang="en-US" smtClean="0"/>
              <a:t>2/5/17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1947346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02EE69F-6870-CA43-ADB2-4FE704446C61}" type="datetime1">
              <a:rPr lang="en-US" smtClean="0"/>
              <a:t>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221558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49B718C-B853-1649-B3C9-C974D00CCC1C}" type="datetime1">
              <a:rPr lang="en-US" smtClean="0"/>
              <a:t>2/5/17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270744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D71EE7-0095-0641-B454-A1B2A625588B}" type="datetime1">
              <a:rPr lang="en-US" smtClean="0"/>
              <a:t>2/5/17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10639580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01F8199-3F08-0B4D-B5E1-DBD4EC914EB0}" type="datetime1">
              <a:rPr lang="en-US" smtClean="0"/>
              <a:t>2/5/17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16331081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0FD781-80AD-1946-B897-1692206A56E6}" type="datetime1">
              <a:rPr lang="en-US" smtClean="0"/>
              <a:t>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2114738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08A1CA-1AE1-3940-96FF-8028EEE00683}" type="datetime1">
              <a:rPr lang="en-US" smtClean="0"/>
              <a:t>2/5/17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D09BE4-F894-564E-A97D-A1981632AA78}" type="slidenum">
              <a:rPr lang="en-US" smtClean="0"/>
              <a:t>‹#›</a:t>
            </a:fld>
            <a:endParaRPr lang="en-US"/>
          </a:p>
        </p:txBody>
      </p:sp>
    </p:spTree>
    <p:extLst>
      <p:ext uri="{BB962C8B-B14F-4D97-AF65-F5344CB8AC3E}">
        <p14:creationId xmlns:p14="http://schemas.microsoft.com/office/powerpoint/2010/main" val="200790577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D716D5-1F13-C445-9E7D-B4D7627AC746}" type="datetime1">
              <a:rPr lang="en-US" smtClean="0"/>
              <a:t>2/5/17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BD09BE4-F894-564E-A97D-A1981632AA78}" type="slidenum">
              <a:rPr lang="en-US" smtClean="0"/>
              <a:t>‹#›</a:t>
            </a:fld>
            <a:endParaRPr lang="en-US"/>
          </a:p>
        </p:txBody>
      </p:sp>
    </p:spTree>
    <p:extLst>
      <p:ext uri="{BB962C8B-B14F-4D97-AF65-F5344CB8AC3E}">
        <p14:creationId xmlns:p14="http://schemas.microsoft.com/office/powerpoint/2010/main" val="19185026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Gill Sans" charset="0"/>
          <a:ea typeface="Gill Sans" charset="0"/>
          <a:cs typeface="Gill Sans"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Gill Sans" charset="0"/>
          <a:ea typeface="Gill Sans" charset="0"/>
          <a:cs typeface="Gill Sans"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Gill Sans" charset="0"/>
          <a:ea typeface="Gill Sans" charset="0"/>
          <a:cs typeface="Gill Sans"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Gill Sans" charset="0"/>
          <a:ea typeface="Gill Sans" charset="0"/>
          <a:cs typeface="Gill Sans"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Gill Sans" charset="0"/>
          <a:ea typeface="Gill Sans" charset="0"/>
          <a:cs typeface="Gill Sans"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Gill Sans" charset="0"/>
          <a:ea typeface="Gill Sans" charset="0"/>
          <a:cs typeface="Gill Sans"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4" Type="http://schemas.microsoft.com/office/2007/relationships/hdphoto" Target="../media/hdphoto1.wdp"/><Relationship Id="rId5" Type="http://schemas.microsoft.com/office/2007/relationships/hdphoto" Target="../media/hdphoto2.wdp"/><Relationship Id="rId6" Type="http://schemas.microsoft.com/office/2007/relationships/hdphoto" Target="../media/hdphoto3.wdp"/><Relationship Id="rId7" Type="http://schemas.microsoft.com/office/2007/relationships/hdphoto" Target="../media/hdphoto4.wdp"/><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8.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chart" Target="../charts/char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 Id="rId3" Type="http://schemas.openxmlformats.org/officeDocument/2006/relationships/image" Target="../media/image9.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 Id="rId3" Type="http://schemas.openxmlformats.org/officeDocument/2006/relationships/image" Target="../media/image10.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492779"/>
            <a:ext cx="9144000" cy="2387600"/>
          </a:xfrm>
        </p:spPr>
        <p:txBody>
          <a:bodyPr/>
          <a:lstStyle/>
          <a:p>
            <a:r>
              <a:rPr lang="en-US" dirty="0">
                <a:solidFill>
                  <a:srgbClr val="0A32FF"/>
                </a:solidFill>
                <a:latin typeface="Gill Sans" charset="0"/>
                <a:ea typeface="Gill Sans" charset="0"/>
                <a:cs typeface="Gill Sans" charset="0"/>
              </a:rPr>
              <a:t>Data </a:t>
            </a:r>
            <a:r>
              <a:rPr lang="en-US" dirty="0">
                <a:solidFill>
                  <a:srgbClr val="0A32FF"/>
                </a:solidFill>
              </a:rPr>
              <a:t>Structure–Aware </a:t>
            </a:r>
            <a:r>
              <a:rPr lang="en-US" dirty="0">
                <a:solidFill>
                  <a:srgbClr val="0A32FF"/>
                </a:solidFill>
                <a:latin typeface="Gill Sans" charset="0"/>
                <a:ea typeface="Gill Sans" charset="0"/>
                <a:cs typeface="Gill Sans" charset="0"/>
              </a:rPr>
              <a:t>Heap Partitioning</a:t>
            </a:r>
          </a:p>
        </p:txBody>
      </p:sp>
      <p:sp>
        <p:nvSpPr>
          <p:cNvPr id="3" name="Subtitle 2"/>
          <p:cNvSpPr>
            <a:spLocks noGrp="1"/>
          </p:cNvSpPr>
          <p:nvPr>
            <p:ph type="subTitle" idx="1"/>
          </p:nvPr>
        </p:nvSpPr>
        <p:spPr>
          <a:xfrm>
            <a:off x="1524000" y="2972454"/>
            <a:ext cx="9144000" cy="1655762"/>
          </a:xfrm>
        </p:spPr>
        <p:txBody>
          <a:bodyPr/>
          <a:lstStyle/>
          <a:p>
            <a:endParaRPr lang="en-US" dirty="0" smtClean="0">
              <a:latin typeface="Gill Sans" charset="0"/>
              <a:ea typeface="Gill Sans" charset="0"/>
              <a:cs typeface="Gill Sans" charset="0"/>
            </a:endParaRPr>
          </a:p>
          <a:p>
            <a:r>
              <a:rPr lang="en-US" dirty="0" err="1" smtClean="0">
                <a:latin typeface="Gill Sans" charset="0"/>
                <a:ea typeface="Gill Sans" charset="0"/>
                <a:cs typeface="Gill Sans" charset="0"/>
              </a:rPr>
              <a:t>Nouraldin</a:t>
            </a:r>
            <a:r>
              <a:rPr lang="en-US" dirty="0" smtClean="0">
                <a:latin typeface="Gill Sans" charset="0"/>
                <a:ea typeface="Gill Sans" charset="0"/>
                <a:cs typeface="Gill Sans" charset="0"/>
              </a:rPr>
              <a:t> </a:t>
            </a:r>
            <a:r>
              <a:rPr lang="en-US" dirty="0" err="1" smtClean="0">
                <a:latin typeface="Gill Sans" charset="0"/>
                <a:ea typeface="Gill Sans" charset="0"/>
                <a:cs typeface="Gill Sans" charset="0"/>
              </a:rPr>
              <a:t>Jaber</a:t>
            </a:r>
            <a:r>
              <a:rPr lang="en-US" dirty="0">
                <a:latin typeface="Gill Sans" charset="0"/>
                <a:ea typeface="Gill Sans" charset="0"/>
                <a:cs typeface="Gill Sans" charset="0"/>
              </a:rPr>
              <a:t> </a:t>
            </a:r>
            <a:r>
              <a:rPr lang="en-US" dirty="0" smtClean="0">
                <a:latin typeface="Gill Sans" charset="0"/>
                <a:ea typeface="Gill Sans" charset="0"/>
                <a:cs typeface="Gill Sans" charset="0"/>
              </a:rPr>
              <a:t>and </a:t>
            </a:r>
            <a:r>
              <a:rPr lang="en-US" dirty="0" err="1">
                <a:latin typeface="Gill Sans" charset="0"/>
                <a:ea typeface="Gill Sans" charset="0"/>
                <a:cs typeface="Gill Sans" charset="0"/>
              </a:rPr>
              <a:t>Milind</a:t>
            </a:r>
            <a:r>
              <a:rPr lang="en-US" dirty="0">
                <a:latin typeface="Gill Sans" charset="0"/>
                <a:ea typeface="Gill Sans" charset="0"/>
                <a:cs typeface="Gill Sans" charset="0"/>
              </a:rPr>
              <a:t> Kulkarni</a:t>
            </a:r>
          </a:p>
        </p:txBody>
      </p:sp>
      <p:pic>
        <p:nvPicPr>
          <p:cNvPr id="4" name="Picture 3"/>
          <p:cNvPicPr>
            <a:picLocks noChangeAspect="1"/>
          </p:cNvPicPr>
          <p:nvPr/>
        </p:nvPicPr>
        <p:blipFill>
          <a:blip r:embed="rId3"/>
          <a:stretch>
            <a:fillRect/>
          </a:stretch>
        </p:blipFill>
        <p:spPr>
          <a:xfrm>
            <a:off x="4489554" y="4258483"/>
            <a:ext cx="3212892" cy="1047403"/>
          </a:xfrm>
          <a:prstGeom prst="rect">
            <a:avLst/>
          </a:prstGeom>
        </p:spPr>
      </p:pic>
      <p:sp>
        <p:nvSpPr>
          <p:cNvPr id="5" name="TextBox 4"/>
          <p:cNvSpPr txBox="1"/>
          <p:nvPr/>
        </p:nvSpPr>
        <p:spPr>
          <a:xfrm>
            <a:off x="3457731" y="6056024"/>
            <a:ext cx="5276538" cy="369332"/>
          </a:xfrm>
          <a:prstGeom prst="rect">
            <a:avLst/>
          </a:prstGeom>
          <a:noFill/>
        </p:spPr>
        <p:txBody>
          <a:bodyPr wrap="square" rtlCol="0">
            <a:spAutoFit/>
          </a:bodyPr>
          <a:lstStyle/>
          <a:p>
            <a:pPr algn="ctr"/>
            <a:r>
              <a:rPr lang="en-US" dirty="0" smtClean="0">
                <a:latin typeface="Gill Sans MT" charset="0"/>
                <a:ea typeface="Gill Sans MT" charset="0"/>
                <a:cs typeface="Gill Sans MT" charset="0"/>
              </a:rPr>
              <a:t>CC 2017, Austin USA</a:t>
            </a:r>
            <a:endParaRPr lang="en-US" dirty="0">
              <a:latin typeface="Gill Sans MT" charset="0"/>
              <a:ea typeface="Gill Sans MT" charset="0"/>
              <a:cs typeface="Gill Sans MT" charset="0"/>
            </a:endParaRPr>
          </a:p>
        </p:txBody>
      </p:sp>
    </p:spTree>
    <p:extLst>
      <p:ext uri="{BB962C8B-B14F-4D97-AF65-F5344CB8AC3E}">
        <p14:creationId xmlns:p14="http://schemas.microsoft.com/office/powerpoint/2010/main" val="147461239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Proposed Solution</a:t>
            </a:r>
          </a:p>
        </p:txBody>
      </p:sp>
      <p:sp>
        <p:nvSpPr>
          <p:cNvPr id="4" name="TextBox 3"/>
          <p:cNvSpPr txBox="1"/>
          <p:nvPr/>
        </p:nvSpPr>
        <p:spPr>
          <a:xfrm>
            <a:off x="366703" y="1254118"/>
            <a:ext cx="5048250" cy="5455340"/>
          </a:xfrm>
          <a:prstGeom prst="rect">
            <a:avLst/>
          </a:prstGeom>
          <a:noFill/>
        </p:spPr>
        <p:txBody>
          <a:bodyPr wrap="square" rtlCol="0">
            <a:spAutoFit/>
          </a:bodyPr>
          <a:lstStyle/>
          <a:p>
            <a:pPr>
              <a:lnSpc>
                <a:spcPct val="150000"/>
              </a:lnSpc>
            </a:pPr>
            <a:r>
              <a:rPr lang="en-US" sz="1700" b="1" dirty="0">
                <a:solidFill>
                  <a:srgbClr val="7F0055"/>
                </a:solidFill>
                <a:latin typeface="Courier New"/>
                <a:ea typeface="Calibri"/>
                <a:cs typeface="Times New Roman"/>
              </a:rPr>
              <a:t>class</a:t>
            </a:r>
            <a:r>
              <a:rPr lang="en-US" sz="1700" b="1" dirty="0">
                <a:solidFill>
                  <a:srgbClr val="000000"/>
                </a:solidFill>
                <a:latin typeface="Courier New"/>
                <a:ea typeface="Calibri"/>
                <a:cs typeface="Times New Roman"/>
              </a:rPr>
              <a:t> Main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public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static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main</a:t>
            </a:r>
            <a:r>
              <a:rPr lang="en-US" sz="1700" b="1" dirty="0" smtClean="0">
                <a:solidFill>
                  <a:srgbClr val="000000"/>
                </a:solidFill>
                <a:latin typeface="Courier New"/>
                <a:ea typeface="Calibri"/>
                <a:cs typeface="Times New Roman"/>
              </a:rPr>
              <a:t>(</a:t>
            </a:r>
            <a:r>
              <a:rPr lang="is-IS" sz="1700" b="1" dirty="0" smtClean="0">
                <a:solidFill>
                  <a:srgbClr val="000000"/>
                </a:solidFill>
                <a:latin typeface="Courier New"/>
                <a:ea typeface="Calibri"/>
                <a:cs typeface="Times New Roman"/>
              </a:rPr>
              <a:t>…</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M1</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a:t>
            </a:r>
            <a:r>
              <a:rPr lang="en-US" sz="1700" b="1" dirty="0">
                <a:solidFill>
                  <a:srgbClr val="6A3E3E"/>
                </a:solidFill>
                <a:latin typeface="Courier New"/>
                <a:ea typeface="Calibri"/>
                <a:cs typeface="Times New Roman"/>
              </a:rPr>
              <a:t>M</a:t>
            </a:r>
            <a:r>
              <a:rPr lang="en-US" sz="1700" b="1" dirty="0" smtClean="0">
                <a:solidFill>
                  <a:srgbClr val="6A3E3E"/>
                </a:solidFill>
                <a:latin typeface="Courier New"/>
                <a:ea typeface="Calibri"/>
                <a:cs typeface="Times New Roman"/>
              </a:rPr>
              <a:t>1</a:t>
            </a:r>
            <a:r>
              <a:rPr lang="en-US" sz="1700" b="1" dirty="0" smtClean="0">
                <a:solidFill>
                  <a:srgbClr val="000000"/>
                </a:solidFill>
                <a:latin typeface="Courier New"/>
                <a:ea typeface="Calibri"/>
                <a:cs typeface="Times New Roman"/>
              </a:rPr>
              <a:t>.go</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M2</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6A3E3E"/>
                </a:solidFill>
                <a:latin typeface="Courier New"/>
                <a:ea typeface="Calibri"/>
                <a:cs typeface="Times New Roman"/>
              </a:rPr>
              <a:t>    </a:t>
            </a:r>
            <a:r>
              <a:rPr lang="en-US" sz="1700" b="1" dirty="0" smtClean="0">
                <a:solidFill>
                  <a:srgbClr val="6A3E3E"/>
                </a:solidFill>
                <a:latin typeface="Courier New"/>
                <a:ea typeface="Calibri"/>
                <a:cs typeface="Times New Roman"/>
              </a:rPr>
              <a:t> M2</a:t>
            </a:r>
            <a:r>
              <a:rPr lang="en-US" sz="1700" b="1" dirty="0" smtClean="0">
                <a:solidFill>
                  <a:srgbClr val="000000"/>
                </a:solidFill>
                <a:latin typeface="Courier New"/>
                <a:ea typeface="Calibri"/>
                <a:cs typeface="Times New Roman"/>
              </a:rPr>
              <a:t>.go();</a:t>
            </a:r>
            <a:r>
              <a:rPr lang="en-US" sz="1700" b="1" dirty="0" smtClean="0">
                <a:latin typeface="Times New Roman"/>
                <a:ea typeface="Calibri"/>
                <a:cs typeface="Times New Roman"/>
              </a:rPr>
              <a:t>  </a:t>
            </a:r>
          </a:p>
          <a:p>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private</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go()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L1</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endParaRPr lang="en-US" sz="1700" b="1" dirty="0">
              <a:latin typeface="Times New Roman"/>
              <a:ea typeface="Calibri"/>
              <a:cs typeface="Times New Roman"/>
            </a:endParaRPr>
          </a:p>
          <a:p>
            <a:r>
              <a:rPr lang="en-US" sz="1700" b="1" dirty="0" smtClean="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L2</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p>
          <a:p>
            <a:endParaRPr lang="en-US" sz="1700" b="1" dirty="0" smtClean="0">
              <a:solidFill>
                <a:srgbClr val="7F0055"/>
              </a:solidFill>
              <a:latin typeface="Courier New"/>
              <a:ea typeface="Calibri"/>
              <a:cs typeface="Times New Roman"/>
            </a:endParaRPr>
          </a:p>
          <a:p>
            <a:r>
              <a:rPr lang="en-US" sz="1700" b="1" dirty="0" smtClean="0">
                <a:solidFill>
                  <a:srgbClr val="7F0055"/>
                </a:solidFill>
                <a:latin typeface="Courier New"/>
                <a:ea typeface="Calibri"/>
                <a:cs typeface="Times New Roman"/>
              </a:rPr>
              <a:t>class</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List {</a:t>
            </a:r>
            <a:endParaRPr lang="en-US" sz="1700" b="1" dirty="0">
              <a:latin typeface="Times New Roman"/>
              <a:ea typeface="Calibri"/>
              <a:cs typeface="Times New Roman"/>
            </a:endParaRPr>
          </a:p>
          <a:p>
            <a:r>
              <a:rPr lang="en-US" sz="1700" b="1" dirty="0">
                <a:solidFill>
                  <a:srgbClr val="7F0055"/>
                </a:solidFill>
                <a:latin typeface="Courier New"/>
                <a:ea typeface="Calibri"/>
                <a:cs typeface="Times New Roman"/>
              </a:rPr>
              <a:t>  </a:t>
            </a:r>
            <a:r>
              <a:rPr lang="en-US" sz="1700" b="1" dirty="0" smtClean="0">
                <a:solidFill>
                  <a:srgbClr val="7F0055"/>
                </a:solidFill>
                <a:latin typeface="Courier New"/>
                <a:ea typeface="Calibri"/>
                <a:cs typeface="Times New Roman"/>
              </a:rPr>
              <a:t> public </a:t>
            </a:r>
            <a:r>
              <a:rPr lang="en-US" sz="1700" b="1" dirty="0" smtClean="0">
                <a:solidFill>
                  <a:srgbClr val="000000"/>
                </a:solidFill>
                <a:latin typeface="Courier New"/>
                <a:ea typeface="Calibri"/>
                <a:cs typeface="Times New Roman"/>
              </a:rPr>
              <a:t>List()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Entry </a:t>
            </a:r>
            <a:r>
              <a:rPr lang="en-US" sz="1700" b="1" dirty="0">
                <a:solidFill>
                  <a:srgbClr val="6A3E3E"/>
                </a:solidFill>
                <a:latin typeface="Courier New"/>
                <a:ea typeface="Calibri"/>
                <a:cs typeface="Times New Roman"/>
              </a:rPr>
              <a:t>E</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Entry</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r>
              <a:rPr lang="en-US" sz="1700" b="1" dirty="0">
                <a:latin typeface="Courier New"/>
                <a:ea typeface="Calibri"/>
                <a:cs typeface="Times New Roman"/>
              </a:rPr>
              <a:t> </a:t>
            </a:r>
            <a:endParaRPr lang="en-US" sz="1700" dirty="0" smtClean="0">
              <a:latin typeface="Courier New"/>
            </a:endParaRPr>
          </a:p>
          <a:p>
            <a:endParaRPr lang="en-US" sz="1700" b="1" dirty="0" smtClean="0">
              <a:solidFill>
                <a:srgbClr val="7F0055"/>
              </a:solidFill>
              <a:latin typeface="Courier New"/>
            </a:endParaRPr>
          </a:p>
          <a:p>
            <a:r>
              <a:rPr lang="en-US" sz="1700" b="1" dirty="0" smtClean="0">
                <a:solidFill>
                  <a:srgbClr val="7F0055"/>
                </a:solidFill>
                <a:latin typeface="Courier New"/>
              </a:rPr>
              <a:t>class</a:t>
            </a:r>
            <a:r>
              <a:rPr lang="en-US" sz="1700" b="1" dirty="0" smtClean="0">
                <a:solidFill>
                  <a:srgbClr val="000000"/>
                </a:solidFill>
                <a:latin typeface="Courier New"/>
              </a:rPr>
              <a:t> </a:t>
            </a:r>
            <a:r>
              <a:rPr lang="en-US" sz="1700" b="1" dirty="0">
                <a:solidFill>
                  <a:srgbClr val="000000"/>
                </a:solidFill>
                <a:latin typeface="Courier New"/>
              </a:rPr>
              <a:t>Entry </a:t>
            </a:r>
            <a:r>
              <a:rPr lang="en-US" sz="1700" b="1" dirty="0" smtClean="0">
                <a:solidFill>
                  <a:srgbClr val="000000"/>
                </a:solidFill>
                <a:latin typeface="Courier New"/>
              </a:rPr>
              <a:t>{}</a:t>
            </a:r>
            <a:endParaRPr lang="en-US" sz="1700" dirty="0"/>
          </a:p>
        </p:txBody>
      </p:sp>
      <p:sp>
        <p:nvSpPr>
          <p:cNvPr id="3" name="Slide Number Placeholder 2"/>
          <p:cNvSpPr>
            <a:spLocks noGrp="1"/>
          </p:cNvSpPr>
          <p:nvPr>
            <p:ph type="sldNum" sz="quarter" idx="12"/>
          </p:nvPr>
        </p:nvSpPr>
        <p:spPr/>
        <p:txBody>
          <a:bodyPr/>
          <a:lstStyle/>
          <a:p>
            <a:fld id="{FBD09BE4-F894-564E-A97D-A1981632AA78}" type="slidenum">
              <a:rPr lang="en-US" smtClean="0"/>
              <a:t>10</a:t>
            </a:fld>
            <a:endParaRPr lang="en-US"/>
          </a:p>
        </p:txBody>
      </p:sp>
      <p:sp>
        <p:nvSpPr>
          <p:cNvPr id="19" name="Rounded Rectangle 18"/>
          <p:cNvSpPr/>
          <p:nvPr/>
        </p:nvSpPr>
        <p:spPr>
          <a:xfrm>
            <a:off x="344708" y="5311789"/>
            <a:ext cx="4179665" cy="271464"/>
          </a:xfrm>
          <a:prstGeom prst="roundRect">
            <a:avLst>
              <a:gd name="adj" fmla="val 3664"/>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Oval 21"/>
          <p:cNvSpPr/>
          <p:nvPr/>
        </p:nvSpPr>
        <p:spPr>
          <a:xfrm>
            <a:off x="9985825" y="2574135"/>
            <a:ext cx="914400" cy="914400"/>
          </a:xfrm>
          <a:prstGeom prst="ellipse">
            <a:avLst/>
          </a:prstGeom>
          <a:solidFill>
            <a:sysClr val="window" lastClr="FFFFFF"/>
          </a:solidFill>
          <a:ln w="25400" cap="flat" cmpd="sng" algn="ctr">
            <a:solidFill>
              <a:srgbClr val="00B05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4" name="Straight Arrow Connector 23"/>
          <p:cNvCxnSpPr>
            <a:stCxn id="22" idx="4"/>
          </p:cNvCxnSpPr>
          <p:nvPr/>
        </p:nvCxnSpPr>
        <p:spPr>
          <a:xfrm>
            <a:off x="10443025" y="3488535"/>
            <a:ext cx="0" cy="470235"/>
          </a:xfrm>
          <a:prstGeom prst="straightConnector1">
            <a:avLst/>
          </a:prstGeom>
          <a:noFill/>
          <a:ln w="28575" cap="flat" cmpd="sng" algn="ctr">
            <a:solidFill>
              <a:srgbClr val="8064A2"/>
            </a:solidFill>
            <a:prstDash val="solid"/>
            <a:tailEnd type="arrow"/>
          </a:ln>
          <a:effectLst/>
        </p:spPr>
      </p:cxnSp>
      <p:sp>
        <p:nvSpPr>
          <p:cNvPr id="25" name="Oval 24"/>
          <p:cNvSpPr/>
          <p:nvPr/>
        </p:nvSpPr>
        <p:spPr>
          <a:xfrm>
            <a:off x="9985825" y="3958770"/>
            <a:ext cx="914400" cy="914400"/>
          </a:xfrm>
          <a:prstGeom prst="ellipse">
            <a:avLst/>
          </a:prstGeom>
          <a:solidFill>
            <a:sysClr val="window" lastClr="FFFFFF"/>
          </a:solidFill>
          <a:ln w="254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7" name="TextBox 26"/>
          <p:cNvSpPr txBox="1"/>
          <p:nvPr/>
        </p:nvSpPr>
        <p:spPr>
          <a:xfrm>
            <a:off x="7547425" y="1825170"/>
            <a:ext cx="3836307" cy="584775"/>
          </a:xfrm>
          <a:prstGeom prst="rect">
            <a:avLst/>
          </a:prstGeom>
          <a:noFill/>
        </p:spPr>
        <p:txBody>
          <a:bodyPr wrap="none" rtlCol="0">
            <a:spAutoFit/>
          </a:bodyPr>
          <a:lstStyle/>
          <a:p>
            <a:r>
              <a:rPr lang="en-US" sz="3200" dirty="0">
                <a:latin typeface="Gill Sans" charset="0"/>
                <a:ea typeface="Gill Sans" charset="0"/>
                <a:cs typeface="Gill Sans" charset="0"/>
              </a:rPr>
              <a:t>Data structure</a:t>
            </a:r>
            <a:r>
              <a:rPr lang="en-US" sz="3200" dirty="0"/>
              <a:t>–aware</a:t>
            </a:r>
            <a:endParaRPr lang="en-US" sz="3200" dirty="0">
              <a:latin typeface="Gill Sans" charset="0"/>
              <a:ea typeface="Gill Sans" charset="0"/>
              <a:cs typeface="Gill Sans" charset="0"/>
            </a:endParaRPr>
          </a:p>
        </p:txBody>
      </p:sp>
      <p:sp>
        <p:nvSpPr>
          <p:cNvPr id="28" name="Oval 27"/>
          <p:cNvSpPr/>
          <p:nvPr/>
        </p:nvSpPr>
        <p:spPr>
          <a:xfrm>
            <a:off x="8157025" y="3958770"/>
            <a:ext cx="914400" cy="914400"/>
          </a:xfrm>
          <a:prstGeom prst="ellipse">
            <a:avLst/>
          </a:prstGeom>
          <a:solidFill>
            <a:sysClr val="window" lastClr="FFFFFF"/>
          </a:solidFill>
          <a:ln w="254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9" name="Straight Arrow Connector 28"/>
          <p:cNvCxnSpPr>
            <a:stCxn id="31" idx="4"/>
          </p:cNvCxnSpPr>
          <p:nvPr/>
        </p:nvCxnSpPr>
        <p:spPr>
          <a:xfrm>
            <a:off x="8610600" y="3478668"/>
            <a:ext cx="3626" cy="480102"/>
          </a:xfrm>
          <a:prstGeom prst="straightConnector1">
            <a:avLst/>
          </a:prstGeom>
          <a:noFill/>
          <a:ln w="28575" cap="flat" cmpd="sng" algn="ctr">
            <a:solidFill>
              <a:srgbClr val="8064A2"/>
            </a:solidFill>
            <a:prstDash val="solid"/>
            <a:tailEnd type="arrow"/>
          </a:ln>
          <a:effectLst/>
        </p:spPr>
      </p:cxnSp>
      <p:sp>
        <p:nvSpPr>
          <p:cNvPr id="31" name="Oval 30"/>
          <p:cNvSpPr/>
          <p:nvPr/>
        </p:nvSpPr>
        <p:spPr>
          <a:xfrm>
            <a:off x="8153400" y="2564268"/>
            <a:ext cx="914400" cy="914400"/>
          </a:xfrm>
          <a:prstGeom prst="ellipse">
            <a:avLst/>
          </a:prstGeom>
          <a:solidFill>
            <a:sysClr val="window" lastClr="FFFFFF"/>
          </a:solidFill>
          <a:ln w="25400" cap="flat" cmpd="sng" algn="ctr">
            <a:solidFill>
              <a:srgbClr val="00B05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0" name="Straight Arrow Connector 19"/>
          <p:cNvCxnSpPr/>
          <p:nvPr/>
        </p:nvCxnSpPr>
        <p:spPr>
          <a:xfrm>
            <a:off x="10443033" y="4873170"/>
            <a:ext cx="0" cy="533400"/>
          </a:xfrm>
          <a:prstGeom prst="straightConnector1">
            <a:avLst/>
          </a:prstGeom>
          <a:noFill/>
          <a:ln w="28575" cap="flat" cmpd="sng" algn="ctr">
            <a:solidFill>
              <a:srgbClr val="8064A2"/>
            </a:solidFill>
            <a:prstDash val="dash"/>
            <a:tailEnd type="arrow"/>
          </a:ln>
          <a:effectLst/>
        </p:spPr>
      </p:cxnSp>
      <p:sp>
        <p:nvSpPr>
          <p:cNvPr id="32" name="Oval 31"/>
          <p:cNvSpPr/>
          <p:nvPr/>
        </p:nvSpPr>
        <p:spPr>
          <a:xfrm>
            <a:off x="9985833" y="5406570"/>
            <a:ext cx="914400" cy="914400"/>
          </a:xfrm>
          <a:prstGeom prst="ellipse">
            <a:avLst/>
          </a:prstGeom>
          <a:solidFill>
            <a:sysClr val="window" lastClr="FFFFFF"/>
          </a:solidFill>
          <a:ln w="25400" cap="flat" cmpd="sng" algn="ctr">
            <a:solidFill>
              <a:srgbClr val="FF0000"/>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3" name="Straight Arrow Connector 32"/>
          <p:cNvCxnSpPr/>
          <p:nvPr/>
        </p:nvCxnSpPr>
        <p:spPr>
          <a:xfrm>
            <a:off x="8614233" y="4873170"/>
            <a:ext cx="0" cy="533400"/>
          </a:xfrm>
          <a:prstGeom prst="straightConnector1">
            <a:avLst/>
          </a:prstGeom>
          <a:noFill/>
          <a:ln w="28575" cap="flat" cmpd="sng" algn="ctr">
            <a:solidFill>
              <a:srgbClr val="8064A2"/>
            </a:solidFill>
            <a:prstDash val="dash"/>
            <a:tailEnd type="arrow"/>
          </a:ln>
          <a:effectLst/>
        </p:spPr>
      </p:cxnSp>
      <p:sp>
        <p:nvSpPr>
          <p:cNvPr id="34" name="Oval 33"/>
          <p:cNvSpPr/>
          <p:nvPr/>
        </p:nvSpPr>
        <p:spPr>
          <a:xfrm>
            <a:off x="8157033" y="5406570"/>
            <a:ext cx="914400" cy="914400"/>
          </a:xfrm>
          <a:prstGeom prst="ellipse">
            <a:avLst/>
          </a:prstGeom>
          <a:solidFill>
            <a:sysClr val="window" lastClr="FFFFFF"/>
          </a:solidFill>
          <a:ln w="25400" cap="flat" cmpd="sng" algn="ctr">
            <a:solidFill>
              <a:srgbClr val="FF0000"/>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5" name="Straight Arrow Connector 34"/>
          <p:cNvCxnSpPr/>
          <p:nvPr/>
        </p:nvCxnSpPr>
        <p:spPr>
          <a:xfrm>
            <a:off x="8933889" y="3344757"/>
            <a:ext cx="1051936" cy="1071213"/>
          </a:xfrm>
          <a:prstGeom prst="straightConnector1">
            <a:avLst/>
          </a:prstGeom>
          <a:noFill/>
          <a:ln w="28575" cap="flat" cmpd="sng" algn="ctr">
            <a:solidFill>
              <a:srgbClr val="8064A2"/>
            </a:solidFill>
            <a:prstDash val="solid"/>
            <a:tailEnd type="arrow"/>
          </a:ln>
          <a:effectLst/>
        </p:spPr>
      </p:cxnSp>
      <p:cxnSp>
        <p:nvCxnSpPr>
          <p:cNvPr id="36" name="Straight Arrow Connector 35"/>
          <p:cNvCxnSpPr/>
          <p:nvPr/>
        </p:nvCxnSpPr>
        <p:spPr>
          <a:xfrm flipH="1">
            <a:off x="9071425" y="3354624"/>
            <a:ext cx="1048311" cy="1061346"/>
          </a:xfrm>
          <a:prstGeom prst="straightConnector1">
            <a:avLst/>
          </a:prstGeom>
          <a:noFill/>
          <a:ln w="28575" cap="flat" cmpd="sng" algn="ctr">
            <a:solidFill>
              <a:srgbClr val="8064A2"/>
            </a:solidFill>
            <a:prstDash val="solid"/>
            <a:tailEnd type="arrow"/>
          </a:ln>
          <a:effectLst/>
        </p:spPr>
      </p:cxnSp>
      <p:sp>
        <p:nvSpPr>
          <p:cNvPr id="37" name="Rounded Rectangle 36"/>
          <p:cNvSpPr/>
          <p:nvPr/>
        </p:nvSpPr>
        <p:spPr>
          <a:xfrm>
            <a:off x="349473" y="1928812"/>
            <a:ext cx="4179665" cy="271464"/>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8" name="Rounded Rectangle 37"/>
          <p:cNvSpPr/>
          <p:nvPr/>
        </p:nvSpPr>
        <p:spPr>
          <a:xfrm>
            <a:off x="344710" y="2438403"/>
            <a:ext cx="4179665" cy="271464"/>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9" name="Rounded Rectangle 38"/>
          <p:cNvSpPr/>
          <p:nvPr/>
        </p:nvSpPr>
        <p:spPr>
          <a:xfrm>
            <a:off x="344709" y="3490464"/>
            <a:ext cx="4179665" cy="271464"/>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0" name="Rounded Rectangle 39"/>
          <p:cNvSpPr/>
          <p:nvPr/>
        </p:nvSpPr>
        <p:spPr>
          <a:xfrm>
            <a:off x="344710" y="3757168"/>
            <a:ext cx="4179664" cy="277802"/>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358131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Insight</a:t>
            </a:r>
            <a:endParaRPr lang="en-US" dirty="0"/>
          </a:p>
        </p:txBody>
      </p:sp>
      <p:sp>
        <p:nvSpPr>
          <p:cNvPr id="3" name="Content Placeholder 2"/>
          <p:cNvSpPr>
            <a:spLocks noGrp="1"/>
          </p:cNvSpPr>
          <p:nvPr>
            <p:ph idx="1"/>
          </p:nvPr>
        </p:nvSpPr>
        <p:spPr/>
        <p:txBody>
          <a:bodyPr anchor="ctr">
            <a:normAutofit/>
          </a:bodyPr>
          <a:lstStyle/>
          <a:p>
            <a:pPr marL="0" indent="0" algn="ctr">
              <a:buNone/>
            </a:pPr>
            <a:r>
              <a:rPr lang="en-US" sz="4400" dirty="0" smtClean="0"/>
              <a:t>The </a:t>
            </a:r>
            <a:r>
              <a:rPr lang="en-US" sz="4400" dirty="0" smtClean="0">
                <a:solidFill>
                  <a:srgbClr val="00B050"/>
                </a:solidFill>
              </a:rPr>
              <a:t>behavior</a:t>
            </a:r>
            <a:r>
              <a:rPr lang="en-US" sz="4400" dirty="0" smtClean="0"/>
              <a:t> of the internals of data structures is tied to the </a:t>
            </a:r>
            <a:r>
              <a:rPr lang="en-US" sz="4400" dirty="0" smtClean="0">
                <a:solidFill>
                  <a:srgbClr val="00B050"/>
                </a:solidFill>
              </a:rPr>
              <a:t>creator </a:t>
            </a:r>
            <a:r>
              <a:rPr lang="en-US" sz="4400" dirty="0" smtClean="0"/>
              <a:t>data structure that </a:t>
            </a:r>
            <a:r>
              <a:rPr lang="en-US" sz="4400" dirty="0" smtClean="0">
                <a:solidFill>
                  <a:srgbClr val="00B050"/>
                </a:solidFill>
              </a:rPr>
              <a:t>owns</a:t>
            </a:r>
            <a:r>
              <a:rPr lang="en-US" sz="4400" dirty="0" smtClean="0"/>
              <a:t> them and not to each other even though they are created by the same allocation site </a:t>
            </a:r>
          </a:p>
        </p:txBody>
      </p:sp>
      <p:sp>
        <p:nvSpPr>
          <p:cNvPr id="4" name="Slide Number Placeholder 3"/>
          <p:cNvSpPr>
            <a:spLocks noGrp="1"/>
          </p:cNvSpPr>
          <p:nvPr>
            <p:ph type="sldNum" sz="quarter" idx="12"/>
          </p:nvPr>
        </p:nvSpPr>
        <p:spPr/>
        <p:txBody>
          <a:bodyPr/>
          <a:lstStyle/>
          <a:p>
            <a:fld id="{FBD09BE4-F894-564E-A97D-A1981632AA78}" type="slidenum">
              <a:rPr lang="en-US" smtClean="0"/>
              <a:t>11</a:t>
            </a:fld>
            <a:endParaRPr lang="en-US"/>
          </a:p>
        </p:txBody>
      </p:sp>
    </p:spTree>
    <p:extLst>
      <p:ext uri="{BB962C8B-B14F-4D97-AF65-F5344CB8AC3E}">
        <p14:creationId xmlns:p14="http://schemas.microsoft.com/office/powerpoint/2010/main" val="77263422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Contributions</a:t>
            </a:r>
            <a:endParaRPr lang="en-US" dirty="0"/>
          </a:p>
        </p:txBody>
      </p:sp>
      <p:sp>
        <p:nvSpPr>
          <p:cNvPr id="3" name="Content Placeholder 2"/>
          <p:cNvSpPr>
            <a:spLocks noGrp="1"/>
          </p:cNvSpPr>
          <p:nvPr>
            <p:ph idx="1"/>
          </p:nvPr>
        </p:nvSpPr>
        <p:spPr>
          <a:xfrm>
            <a:off x="838200" y="1825625"/>
            <a:ext cx="10628086" cy="4351338"/>
          </a:xfrm>
        </p:spPr>
        <p:txBody>
          <a:bodyPr>
            <a:normAutofit fontScale="92500"/>
          </a:bodyPr>
          <a:lstStyle/>
          <a:p>
            <a:r>
              <a:rPr lang="en-US" sz="3500" dirty="0" smtClean="0"/>
              <a:t>A machinery </a:t>
            </a:r>
            <a:r>
              <a:rPr lang="en-US" sz="3500" dirty="0"/>
              <a:t>to realize data structure–aware </a:t>
            </a:r>
            <a:r>
              <a:rPr lang="en-US" sz="3500" dirty="0" smtClean="0"/>
              <a:t>partitioning</a:t>
            </a:r>
            <a:endParaRPr lang="en-US" sz="3500" dirty="0"/>
          </a:p>
          <a:p>
            <a:pPr lvl="1"/>
            <a:r>
              <a:rPr lang="en-US" dirty="0"/>
              <a:t>A</a:t>
            </a:r>
            <a:r>
              <a:rPr lang="en-US" dirty="0" smtClean="0"/>
              <a:t> </a:t>
            </a:r>
            <a:r>
              <a:rPr lang="en-US" dirty="0">
                <a:solidFill>
                  <a:srgbClr val="00B050"/>
                </a:solidFill>
              </a:rPr>
              <a:t>static</a:t>
            </a:r>
            <a:r>
              <a:rPr lang="en-US" b="1" dirty="0">
                <a:solidFill>
                  <a:srgbClr val="00B050"/>
                </a:solidFill>
              </a:rPr>
              <a:t> </a:t>
            </a:r>
            <a:r>
              <a:rPr lang="en-US" dirty="0">
                <a:solidFill>
                  <a:srgbClr val="00B050"/>
                </a:solidFill>
              </a:rPr>
              <a:t>analysis</a:t>
            </a:r>
            <a:r>
              <a:rPr lang="en-US" b="1" dirty="0">
                <a:solidFill>
                  <a:srgbClr val="00B050"/>
                </a:solidFill>
              </a:rPr>
              <a:t> </a:t>
            </a:r>
            <a:r>
              <a:rPr lang="en-US" dirty="0" smtClean="0"/>
              <a:t>that automatically </a:t>
            </a:r>
            <a:r>
              <a:rPr lang="en-US" dirty="0"/>
              <a:t>identifies data structures </a:t>
            </a:r>
            <a:endParaRPr lang="en-US" dirty="0" smtClean="0"/>
          </a:p>
          <a:p>
            <a:pPr lvl="1"/>
            <a:r>
              <a:rPr lang="en-US" dirty="0" smtClean="0"/>
              <a:t>A </a:t>
            </a:r>
            <a:r>
              <a:rPr lang="en-US" dirty="0" smtClean="0">
                <a:solidFill>
                  <a:srgbClr val="00B050"/>
                </a:solidFill>
              </a:rPr>
              <a:t>program</a:t>
            </a:r>
            <a:r>
              <a:rPr lang="en-US" b="1" dirty="0" smtClean="0">
                <a:solidFill>
                  <a:srgbClr val="00B050"/>
                </a:solidFill>
              </a:rPr>
              <a:t> </a:t>
            </a:r>
            <a:r>
              <a:rPr lang="en-US" dirty="0">
                <a:solidFill>
                  <a:srgbClr val="00B050"/>
                </a:solidFill>
              </a:rPr>
              <a:t>representation</a:t>
            </a:r>
            <a:r>
              <a:rPr lang="en-US" b="1" dirty="0">
                <a:solidFill>
                  <a:srgbClr val="00B050"/>
                </a:solidFill>
              </a:rPr>
              <a:t> </a:t>
            </a:r>
            <a:r>
              <a:rPr lang="en-US" dirty="0" smtClean="0"/>
              <a:t>to facilitate </a:t>
            </a:r>
            <a:r>
              <a:rPr lang="en-US" dirty="0"/>
              <a:t>data structure–aware </a:t>
            </a:r>
            <a:r>
              <a:rPr lang="en-US" dirty="0" smtClean="0"/>
              <a:t>partitioning</a:t>
            </a:r>
          </a:p>
          <a:p>
            <a:endParaRPr lang="en-US" sz="3500" dirty="0" smtClean="0"/>
          </a:p>
          <a:p>
            <a:r>
              <a:rPr lang="en-US" sz="3500" dirty="0" smtClean="0"/>
              <a:t>A </a:t>
            </a:r>
            <a:r>
              <a:rPr lang="en-US" sz="3500" dirty="0" smtClean="0">
                <a:solidFill>
                  <a:srgbClr val="00B050"/>
                </a:solidFill>
              </a:rPr>
              <a:t>code generation phase </a:t>
            </a:r>
            <a:r>
              <a:rPr lang="en-US" sz="3500" dirty="0"/>
              <a:t>that transforms the program </a:t>
            </a:r>
            <a:r>
              <a:rPr lang="en-US" sz="3500" dirty="0" smtClean="0"/>
              <a:t>to encode ownership properties </a:t>
            </a:r>
            <a:r>
              <a:rPr lang="en-US" sz="3500" dirty="0"/>
              <a:t>into allocation sites </a:t>
            </a:r>
            <a:endParaRPr lang="en-US" sz="3500" dirty="0" smtClean="0"/>
          </a:p>
          <a:p>
            <a:pPr lvl="1"/>
            <a:r>
              <a:rPr lang="en-US" dirty="0"/>
              <a:t>O</a:t>
            </a:r>
            <a:r>
              <a:rPr lang="en-US" dirty="0" smtClean="0"/>
              <a:t>bjects </a:t>
            </a:r>
            <a:r>
              <a:rPr lang="en-US" dirty="0"/>
              <a:t>that </a:t>
            </a:r>
            <a:r>
              <a:rPr lang="en-US" dirty="0" smtClean="0"/>
              <a:t>with different ownership properties </a:t>
            </a:r>
            <a:r>
              <a:rPr lang="en-US" dirty="0"/>
              <a:t>look different </a:t>
            </a:r>
            <a:r>
              <a:rPr lang="en-US" dirty="0" smtClean="0"/>
              <a:t>statically</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12</a:t>
            </a:fld>
            <a:endParaRPr lang="en-US"/>
          </a:p>
        </p:txBody>
      </p:sp>
    </p:spTree>
    <p:extLst>
      <p:ext uri="{BB962C8B-B14F-4D97-AF65-F5344CB8AC3E}">
        <p14:creationId xmlns:p14="http://schemas.microsoft.com/office/powerpoint/2010/main" val="149339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Data </a:t>
            </a:r>
            <a:r>
              <a:rPr lang="en-US" dirty="0"/>
              <a:t>S</a:t>
            </a:r>
            <a:r>
              <a:rPr lang="en-US" dirty="0" smtClean="0"/>
              <a:t>tructure?</a:t>
            </a:r>
            <a:endParaRPr lang="en-US" dirty="0"/>
          </a:p>
        </p:txBody>
      </p:sp>
      <p:sp>
        <p:nvSpPr>
          <p:cNvPr id="3" name="Content Placeholder 2"/>
          <p:cNvSpPr>
            <a:spLocks noGrp="1"/>
          </p:cNvSpPr>
          <p:nvPr>
            <p:ph idx="1"/>
          </p:nvPr>
        </p:nvSpPr>
        <p:spPr/>
        <p:txBody>
          <a:bodyPr/>
          <a:lstStyle/>
          <a:p>
            <a:pPr>
              <a:lnSpc>
                <a:spcPct val="150000"/>
              </a:lnSpc>
            </a:pPr>
            <a:r>
              <a:rPr lang="en-US" dirty="0" smtClean="0"/>
              <a:t>A collection of objects that work together to compose a logical structure</a:t>
            </a:r>
          </a:p>
          <a:p>
            <a:pPr marL="0" indent="0">
              <a:buNone/>
            </a:pPr>
            <a:endParaRPr lang="en-US" dirty="0" smtClean="0"/>
          </a:p>
          <a:p>
            <a:pPr marL="0" indent="0">
              <a:buNone/>
            </a:pPr>
            <a:r>
              <a:rPr lang="en-US" sz="7200" dirty="0" smtClean="0">
                <a:solidFill>
                  <a:srgbClr val="00B050"/>
                </a:solidFill>
              </a:rPr>
              <a:t>   Ownership</a:t>
            </a:r>
            <a:endParaRPr lang="en-US" sz="7200" dirty="0">
              <a:solidFill>
                <a:srgbClr val="00B050"/>
              </a:solidFill>
            </a:endParaRPr>
          </a:p>
        </p:txBody>
      </p:sp>
      <p:sp>
        <p:nvSpPr>
          <p:cNvPr id="4" name="Rounded Rectangle 3"/>
          <p:cNvSpPr/>
          <p:nvPr/>
        </p:nvSpPr>
        <p:spPr>
          <a:xfrm>
            <a:off x="9788580" y="376155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ea typeface="+mn-ea"/>
                <a:cs typeface="+mn-cs"/>
              </a:rPr>
              <a:t>List</a:t>
            </a:r>
            <a:endParaRPr kumimoji="0" lang="en-US" sz="14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5" name="Straight Arrow Connector 4"/>
          <p:cNvCxnSpPr>
            <a:stCxn id="24" idx="2"/>
          </p:cNvCxnSpPr>
          <p:nvPr/>
        </p:nvCxnSpPr>
        <p:spPr>
          <a:xfrm>
            <a:off x="10154340" y="4274461"/>
            <a:ext cx="475488" cy="711872"/>
          </a:xfrm>
          <a:prstGeom prst="straightConnector1">
            <a:avLst/>
          </a:prstGeom>
          <a:noFill/>
          <a:ln w="28575" cap="flat" cmpd="sng" algn="ctr">
            <a:solidFill>
              <a:srgbClr val="8064A2"/>
            </a:solidFill>
            <a:prstDash val="solid"/>
            <a:tailEnd type="arrow"/>
          </a:ln>
          <a:effectLst/>
        </p:spPr>
      </p:cxnSp>
      <p:cxnSp>
        <p:nvCxnSpPr>
          <p:cNvPr id="6" name="Straight Arrow Connector 5"/>
          <p:cNvCxnSpPr/>
          <p:nvPr/>
        </p:nvCxnSpPr>
        <p:spPr>
          <a:xfrm>
            <a:off x="10666404" y="5496709"/>
            <a:ext cx="0" cy="337484"/>
          </a:xfrm>
          <a:prstGeom prst="straightConnector1">
            <a:avLst/>
          </a:prstGeom>
          <a:noFill/>
          <a:ln w="28575" cap="flat" cmpd="sng" algn="ctr">
            <a:solidFill>
              <a:srgbClr val="8064A2"/>
            </a:solidFill>
            <a:prstDash val="solid"/>
            <a:tailEnd type="arrow"/>
          </a:ln>
          <a:effectLst/>
        </p:spPr>
      </p:cxnSp>
      <p:sp>
        <p:nvSpPr>
          <p:cNvPr id="7" name="Rounded Rectangle 6"/>
          <p:cNvSpPr/>
          <p:nvPr/>
        </p:nvSpPr>
        <p:spPr>
          <a:xfrm>
            <a:off x="7667172" y="4984645"/>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smtClean="0">
                <a:ln>
                  <a:noFill/>
                </a:ln>
                <a:solidFill>
                  <a:sysClr val="windowText" lastClr="000000"/>
                </a:solidFill>
                <a:effectLst/>
                <a:uLnTx/>
                <a:uFillTx/>
                <a:latin typeface="Calibri"/>
                <a:ea typeface="+mn-ea"/>
                <a:cs typeface="+mn-cs"/>
              </a:rPr>
              <a:t>Entry</a:t>
            </a:r>
            <a:endParaRPr kumimoji="0" lang="en-US" sz="14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8" name="Rounded Rectangle 7"/>
          <p:cNvSpPr/>
          <p:nvPr/>
        </p:nvSpPr>
        <p:spPr>
          <a:xfrm>
            <a:off x="8325540" y="4985489"/>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9" name="Rounded Rectangle 8"/>
          <p:cNvSpPr/>
          <p:nvPr/>
        </p:nvSpPr>
        <p:spPr>
          <a:xfrm>
            <a:off x="8983908" y="4984645"/>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10" name="Rounded Rectangle 9"/>
          <p:cNvSpPr/>
          <p:nvPr/>
        </p:nvSpPr>
        <p:spPr>
          <a:xfrm>
            <a:off x="9642276" y="4985489"/>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11" name="Rounded Rectangle 10"/>
          <p:cNvSpPr/>
          <p:nvPr/>
        </p:nvSpPr>
        <p:spPr>
          <a:xfrm>
            <a:off x="10300644" y="4986333"/>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cxnSp>
        <p:nvCxnSpPr>
          <p:cNvPr id="12" name="Straight Arrow Connector 11"/>
          <p:cNvCxnSpPr>
            <a:stCxn id="24" idx="2"/>
          </p:cNvCxnSpPr>
          <p:nvPr/>
        </p:nvCxnSpPr>
        <p:spPr>
          <a:xfrm flipH="1">
            <a:off x="9971460" y="4274461"/>
            <a:ext cx="182880" cy="711028"/>
          </a:xfrm>
          <a:prstGeom prst="straightConnector1">
            <a:avLst/>
          </a:prstGeom>
          <a:noFill/>
          <a:ln w="28575" cap="flat" cmpd="sng" algn="ctr">
            <a:solidFill>
              <a:srgbClr val="8064A2"/>
            </a:solidFill>
            <a:prstDash val="solid"/>
            <a:tailEnd type="arrow"/>
          </a:ln>
          <a:effectLst/>
        </p:spPr>
      </p:cxnSp>
      <p:cxnSp>
        <p:nvCxnSpPr>
          <p:cNvPr id="13" name="Straight Arrow Connector 12"/>
          <p:cNvCxnSpPr>
            <a:stCxn id="24" idx="2"/>
          </p:cNvCxnSpPr>
          <p:nvPr/>
        </p:nvCxnSpPr>
        <p:spPr>
          <a:xfrm flipH="1">
            <a:off x="9313092" y="4274461"/>
            <a:ext cx="841248" cy="710184"/>
          </a:xfrm>
          <a:prstGeom prst="straightConnector1">
            <a:avLst/>
          </a:prstGeom>
          <a:noFill/>
          <a:ln w="28575" cap="flat" cmpd="sng" algn="ctr">
            <a:solidFill>
              <a:srgbClr val="8064A2"/>
            </a:solidFill>
            <a:prstDash val="solid"/>
            <a:tailEnd type="arrow"/>
          </a:ln>
          <a:effectLst/>
        </p:spPr>
      </p:cxnSp>
      <p:cxnSp>
        <p:nvCxnSpPr>
          <p:cNvPr id="14" name="Straight Arrow Connector 13"/>
          <p:cNvCxnSpPr>
            <a:stCxn id="24" idx="2"/>
          </p:cNvCxnSpPr>
          <p:nvPr/>
        </p:nvCxnSpPr>
        <p:spPr>
          <a:xfrm flipH="1">
            <a:off x="8654724" y="4274461"/>
            <a:ext cx="1499616" cy="711028"/>
          </a:xfrm>
          <a:prstGeom prst="straightConnector1">
            <a:avLst/>
          </a:prstGeom>
          <a:noFill/>
          <a:ln w="28575" cap="flat" cmpd="sng" algn="ctr">
            <a:solidFill>
              <a:srgbClr val="8064A2"/>
            </a:solidFill>
            <a:prstDash val="solid"/>
            <a:tailEnd type="arrow"/>
          </a:ln>
          <a:effectLst/>
        </p:spPr>
      </p:cxnSp>
      <p:cxnSp>
        <p:nvCxnSpPr>
          <p:cNvPr id="15" name="Straight Arrow Connector 14"/>
          <p:cNvCxnSpPr>
            <a:stCxn id="24" idx="2"/>
          </p:cNvCxnSpPr>
          <p:nvPr/>
        </p:nvCxnSpPr>
        <p:spPr>
          <a:xfrm flipH="1">
            <a:off x="7996356" y="4274461"/>
            <a:ext cx="2157984" cy="710184"/>
          </a:xfrm>
          <a:prstGeom prst="straightConnector1">
            <a:avLst/>
          </a:prstGeom>
          <a:noFill/>
          <a:ln w="28575" cap="flat" cmpd="sng" algn="ctr">
            <a:solidFill>
              <a:srgbClr val="8064A2"/>
            </a:solidFill>
            <a:prstDash val="solid"/>
            <a:tailEnd type="arrow"/>
          </a:ln>
          <a:effectLst/>
        </p:spPr>
      </p:cxnSp>
      <p:cxnSp>
        <p:nvCxnSpPr>
          <p:cNvPr id="16" name="Straight Arrow Connector 15"/>
          <p:cNvCxnSpPr/>
          <p:nvPr/>
        </p:nvCxnSpPr>
        <p:spPr>
          <a:xfrm>
            <a:off x="9934884" y="5496709"/>
            <a:ext cx="0" cy="337484"/>
          </a:xfrm>
          <a:prstGeom prst="straightConnector1">
            <a:avLst/>
          </a:prstGeom>
          <a:noFill/>
          <a:ln w="28575" cap="flat" cmpd="sng" algn="ctr">
            <a:solidFill>
              <a:srgbClr val="8064A2"/>
            </a:solidFill>
            <a:prstDash val="solid"/>
            <a:tailEnd type="arrow"/>
          </a:ln>
          <a:effectLst/>
        </p:spPr>
      </p:cxnSp>
      <p:cxnSp>
        <p:nvCxnSpPr>
          <p:cNvPr id="17" name="Straight Arrow Connector 16"/>
          <p:cNvCxnSpPr/>
          <p:nvPr/>
        </p:nvCxnSpPr>
        <p:spPr>
          <a:xfrm>
            <a:off x="9276516" y="5496709"/>
            <a:ext cx="0" cy="337484"/>
          </a:xfrm>
          <a:prstGeom prst="straightConnector1">
            <a:avLst/>
          </a:prstGeom>
          <a:noFill/>
          <a:ln w="28575" cap="flat" cmpd="sng" algn="ctr">
            <a:solidFill>
              <a:srgbClr val="8064A2"/>
            </a:solidFill>
            <a:prstDash val="solid"/>
            <a:tailEnd type="arrow"/>
          </a:ln>
          <a:effectLst/>
        </p:spPr>
      </p:cxnSp>
      <p:cxnSp>
        <p:nvCxnSpPr>
          <p:cNvPr id="18" name="Straight Arrow Connector 17"/>
          <p:cNvCxnSpPr/>
          <p:nvPr/>
        </p:nvCxnSpPr>
        <p:spPr>
          <a:xfrm>
            <a:off x="8618148" y="5496709"/>
            <a:ext cx="0" cy="337484"/>
          </a:xfrm>
          <a:prstGeom prst="straightConnector1">
            <a:avLst/>
          </a:prstGeom>
          <a:noFill/>
          <a:ln w="28575" cap="flat" cmpd="sng" algn="ctr">
            <a:solidFill>
              <a:srgbClr val="8064A2"/>
            </a:solidFill>
            <a:prstDash val="solid"/>
            <a:tailEnd type="arrow"/>
          </a:ln>
          <a:effectLst/>
        </p:spPr>
      </p:cxnSp>
      <p:cxnSp>
        <p:nvCxnSpPr>
          <p:cNvPr id="19" name="Straight Arrow Connector 18"/>
          <p:cNvCxnSpPr/>
          <p:nvPr/>
        </p:nvCxnSpPr>
        <p:spPr>
          <a:xfrm>
            <a:off x="8032932" y="5496709"/>
            <a:ext cx="0" cy="337484"/>
          </a:xfrm>
          <a:prstGeom prst="straightConnector1">
            <a:avLst/>
          </a:prstGeom>
          <a:noFill/>
          <a:ln w="28575" cap="flat" cmpd="sng" algn="ctr">
            <a:solidFill>
              <a:srgbClr val="8064A2"/>
            </a:solidFill>
            <a:prstDash val="solid"/>
            <a:tailEnd type="arrow"/>
          </a:ln>
          <a:effectLst/>
        </p:spPr>
      </p:cxnSp>
      <p:cxnSp>
        <p:nvCxnSpPr>
          <p:cNvPr id="20" name="Straight Arrow Connector 19"/>
          <p:cNvCxnSpPr/>
          <p:nvPr/>
        </p:nvCxnSpPr>
        <p:spPr>
          <a:xfrm>
            <a:off x="10181772" y="3436261"/>
            <a:ext cx="0" cy="337484"/>
          </a:xfrm>
          <a:prstGeom prst="straightConnector1">
            <a:avLst/>
          </a:prstGeom>
          <a:noFill/>
          <a:ln w="28575" cap="flat" cmpd="sng" algn="ctr">
            <a:solidFill>
              <a:srgbClr val="8064A2"/>
            </a:solidFill>
            <a:prstDash val="solid"/>
            <a:tailEnd type="arrow"/>
          </a:ln>
          <a:effectLst/>
        </p:spPr>
      </p:cxnSp>
      <p:sp>
        <p:nvSpPr>
          <p:cNvPr id="21" name="Oval 20"/>
          <p:cNvSpPr/>
          <p:nvPr/>
        </p:nvSpPr>
        <p:spPr>
          <a:xfrm>
            <a:off x="7804332" y="5834656"/>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2" name="Oval 21"/>
          <p:cNvSpPr/>
          <p:nvPr/>
        </p:nvSpPr>
        <p:spPr>
          <a:xfrm>
            <a:off x="8389167" y="5840371"/>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3" name="Oval 22"/>
          <p:cNvSpPr/>
          <p:nvPr/>
        </p:nvSpPr>
        <p:spPr>
          <a:xfrm>
            <a:off x="9029247" y="5842276"/>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4" name="Oval 23"/>
          <p:cNvSpPr/>
          <p:nvPr/>
        </p:nvSpPr>
        <p:spPr>
          <a:xfrm>
            <a:off x="9699807" y="5838466"/>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5" name="Oval 24"/>
          <p:cNvSpPr/>
          <p:nvPr/>
        </p:nvSpPr>
        <p:spPr>
          <a:xfrm>
            <a:off x="10421802" y="5842276"/>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6" name="Rounded Rectangle 25"/>
          <p:cNvSpPr/>
          <p:nvPr/>
        </p:nvSpPr>
        <p:spPr>
          <a:xfrm>
            <a:off x="7369992" y="3615312"/>
            <a:ext cx="3886200" cy="1981200"/>
          </a:xfrm>
          <a:prstGeom prst="roundRect">
            <a:avLst/>
          </a:prstGeom>
          <a:solidFill>
            <a:srgbClr val="FF0000">
              <a:alpha val="12941"/>
            </a:srgbClr>
          </a:solidFill>
          <a:ln w="38100" cmpd="sng">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27" name="Slide Number Placeholder 26"/>
          <p:cNvSpPr>
            <a:spLocks noGrp="1"/>
          </p:cNvSpPr>
          <p:nvPr>
            <p:ph type="sldNum" sz="quarter" idx="12"/>
          </p:nvPr>
        </p:nvSpPr>
        <p:spPr/>
        <p:txBody>
          <a:bodyPr/>
          <a:lstStyle/>
          <a:p>
            <a:fld id="{FBD09BE4-F894-564E-A97D-A1981632AA78}" type="slidenum">
              <a:rPr lang="en-US" smtClean="0"/>
              <a:t>13</a:t>
            </a:fld>
            <a:endParaRPr lang="en-US"/>
          </a:p>
        </p:txBody>
      </p:sp>
    </p:spTree>
    <p:extLst>
      <p:ext uri="{BB962C8B-B14F-4D97-AF65-F5344CB8AC3E}">
        <p14:creationId xmlns:p14="http://schemas.microsoft.com/office/powerpoint/2010/main" val="1569115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6"/>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8" grpId="0" animBg="1"/>
      <p:bldP spid="9" grpId="0" animBg="1"/>
      <p:bldP spid="10" grpId="0" animBg="1"/>
      <p:bldP spid="11" grpId="0" animBg="1"/>
      <p:bldP spid="21" grpId="0" animBg="1"/>
      <p:bldP spid="22" grpId="0" animBg="1"/>
      <p:bldP spid="23" grpId="0" animBg="1"/>
      <p:bldP spid="24" grpId="0" animBg="1"/>
      <p:bldP spid="25" grpId="0" animBg="1"/>
      <p:bldP spid="2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a:bodyPr>
          <a:lstStyle/>
          <a:p>
            <a:r>
              <a:rPr lang="en-US" dirty="0" smtClean="0"/>
              <a:t>Ownership Types </a:t>
            </a:r>
            <a:r>
              <a:rPr lang="en-US" sz="1800" dirty="0">
                <a:solidFill>
                  <a:schemeClr val="tx1">
                    <a:lumMod val="65000"/>
                    <a:lumOff val="35000"/>
                  </a:schemeClr>
                </a:solidFill>
              </a:rPr>
              <a:t>(Clarke et al. 1998, </a:t>
            </a:r>
            <a:r>
              <a:rPr lang="en-US" sz="1800" dirty="0" err="1">
                <a:solidFill>
                  <a:schemeClr val="tx1">
                    <a:lumMod val="65000"/>
                    <a:lumOff val="35000"/>
                  </a:schemeClr>
                </a:solidFill>
              </a:rPr>
              <a:t>Boyapati</a:t>
            </a:r>
            <a:r>
              <a:rPr lang="en-US" sz="1800" dirty="0">
                <a:solidFill>
                  <a:schemeClr val="tx1">
                    <a:lumMod val="65000"/>
                    <a:lumOff val="35000"/>
                  </a:schemeClr>
                </a:solidFill>
              </a:rPr>
              <a:t> et al. 2003)</a:t>
            </a:r>
          </a:p>
          <a:p>
            <a:pPr lvl="1"/>
            <a:r>
              <a:rPr lang="en-US" dirty="0" smtClean="0"/>
              <a:t>A static type system to explicitly show the </a:t>
            </a:r>
            <a:r>
              <a:rPr lang="en-US" b="1" dirty="0" smtClean="0">
                <a:solidFill>
                  <a:srgbClr val="00B050"/>
                </a:solidFill>
              </a:rPr>
              <a:t>owner</a:t>
            </a:r>
            <a:r>
              <a:rPr lang="en-US" dirty="0" smtClean="0">
                <a:solidFill>
                  <a:srgbClr val="00B050"/>
                </a:solidFill>
              </a:rPr>
              <a:t> </a:t>
            </a:r>
            <a:r>
              <a:rPr lang="en-US" dirty="0" smtClean="0"/>
              <a:t>of each object</a:t>
            </a:r>
          </a:p>
          <a:p>
            <a:pPr lvl="1">
              <a:buNone/>
            </a:pPr>
            <a:r>
              <a:rPr lang="en-US" dirty="0" smtClean="0"/>
              <a:t> </a:t>
            </a:r>
          </a:p>
        </p:txBody>
      </p:sp>
      <p:sp>
        <p:nvSpPr>
          <p:cNvPr id="3" name="Slide Number Placeholder 2"/>
          <p:cNvSpPr>
            <a:spLocks noGrp="1"/>
          </p:cNvSpPr>
          <p:nvPr>
            <p:ph type="sldNum" sz="quarter" idx="12"/>
          </p:nvPr>
        </p:nvSpPr>
        <p:spPr/>
        <p:txBody>
          <a:bodyPr/>
          <a:lstStyle/>
          <a:p>
            <a:fld id="{81F2E8B7-CE7A-449E-8AE7-9CEEE1678F3E}" type="slidenum">
              <a:rPr lang="en-US" smtClean="0"/>
              <a:pPr/>
              <a:t>14</a:t>
            </a:fld>
            <a:endParaRPr lang="en-US" dirty="0"/>
          </a:p>
        </p:txBody>
      </p:sp>
      <p:sp>
        <p:nvSpPr>
          <p:cNvPr id="4" name="Title 3"/>
          <p:cNvSpPr>
            <a:spLocks noGrp="1"/>
          </p:cNvSpPr>
          <p:nvPr>
            <p:ph type="title"/>
          </p:nvPr>
        </p:nvSpPr>
        <p:spPr/>
        <p:txBody>
          <a:bodyPr/>
          <a:lstStyle/>
          <a:p>
            <a:r>
              <a:rPr lang="en-US" dirty="0" smtClean="0"/>
              <a:t>How to Identify a Data Structure?</a:t>
            </a:r>
            <a:endParaRPr lang="en-US" dirty="0"/>
          </a:p>
        </p:txBody>
      </p:sp>
      <p:sp>
        <p:nvSpPr>
          <p:cNvPr id="48" name="Rounded Rectangle 47"/>
          <p:cNvSpPr/>
          <p:nvPr/>
        </p:nvSpPr>
        <p:spPr>
          <a:xfrm>
            <a:off x="9788571" y="376155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List</a:t>
            </a:r>
          </a:p>
        </p:txBody>
      </p:sp>
      <p:cxnSp>
        <p:nvCxnSpPr>
          <p:cNvPr id="50" name="Straight Arrow Connector 49"/>
          <p:cNvCxnSpPr/>
          <p:nvPr/>
        </p:nvCxnSpPr>
        <p:spPr>
          <a:xfrm>
            <a:off x="10154331" y="4274462"/>
            <a:ext cx="475488" cy="711872"/>
          </a:xfrm>
          <a:prstGeom prst="straightConnector1">
            <a:avLst/>
          </a:prstGeom>
          <a:noFill/>
          <a:ln w="28575" cap="flat" cmpd="sng" algn="ctr">
            <a:solidFill>
              <a:srgbClr val="8064A2"/>
            </a:solidFill>
            <a:prstDash val="solid"/>
            <a:tailEnd type="arrow"/>
          </a:ln>
          <a:effectLst/>
        </p:spPr>
      </p:cxnSp>
      <p:cxnSp>
        <p:nvCxnSpPr>
          <p:cNvPr id="56" name="Straight Arrow Connector 55"/>
          <p:cNvCxnSpPr/>
          <p:nvPr/>
        </p:nvCxnSpPr>
        <p:spPr>
          <a:xfrm>
            <a:off x="10666395" y="5496710"/>
            <a:ext cx="0" cy="337484"/>
          </a:xfrm>
          <a:prstGeom prst="straightConnector1">
            <a:avLst/>
          </a:prstGeom>
          <a:noFill/>
          <a:ln w="28575" cap="flat" cmpd="sng" algn="ctr">
            <a:solidFill>
              <a:srgbClr val="8064A2"/>
            </a:solidFill>
            <a:prstDash val="solid"/>
            <a:tailEnd type="arrow"/>
          </a:ln>
          <a:effectLst/>
        </p:spPr>
      </p:cxnSp>
      <p:sp>
        <p:nvSpPr>
          <p:cNvPr id="57" name="Rounded Rectangle 56"/>
          <p:cNvSpPr/>
          <p:nvPr/>
        </p:nvSpPr>
        <p:spPr>
          <a:xfrm>
            <a:off x="7667163" y="4984646"/>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Entry</a:t>
            </a:r>
            <a:endParaRPr lang="en-US" sz="1400" kern="0" dirty="0">
              <a:solidFill>
                <a:sysClr val="windowText" lastClr="000000"/>
              </a:solidFill>
              <a:latin typeface="Calibri"/>
            </a:endParaRPr>
          </a:p>
        </p:txBody>
      </p:sp>
      <p:sp>
        <p:nvSpPr>
          <p:cNvPr id="58" name="Rounded Rectangle 57"/>
          <p:cNvSpPr/>
          <p:nvPr/>
        </p:nvSpPr>
        <p:spPr>
          <a:xfrm>
            <a:off x="8325531" y="4985490"/>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59" name="Rounded Rectangle 58"/>
          <p:cNvSpPr/>
          <p:nvPr/>
        </p:nvSpPr>
        <p:spPr>
          <a:xfrm>
            <a:off x="8983899" y="4984646"/>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60" name="Rounded Rectangle 59"/>
          <p:cNvSpPr/>
          <p:nvPr/>
        </p:nvSpPr>
        <p:spPr>
          <a:xfrm>
            <a:off x="9642267" y="4985490"/>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sp>
        <p:nvSpPr>
          <p:cNvPr id="61" name="Rounded Rectangle 60"/>
          <p:cNvSpPr/>
          <p:nvPr/>
        </p:nvSpPr>
        <p:spPr>
          <a:xfrm>
            <a:off x="10300635" y="4986334"/>
            <a:ext cx="658368"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rPr>
              <a:t>Entry</a:t>
            </a:r>
            <a:endParaRPr lang="en-US" sz="1400" kern="0" dirty="0">
              <a:solidFill>
                <a:sysClr val="windowText" lastClr="000000"/>
              </a:solidFill>
            </a:endParaRPr>
          </a:p>
        </p:txBody>
      </p:sp>
      <p:cxnSp>
        <p:nvCxnSpPr>
          <p:cNvPr id="62" name="Straight Arrow Connector 61"/>
          <p:cNvCxnSpPr/>
          <p:nvPr/>
        </p:nvCxnSpPr>
        <p:spPr>
          <a:xfrm flipH="1">
            <a:off x="9971451" y="4274462"/>
            <a:ext cx="182880" cy="711028"/>
          </a:xfrm>
          <a:prstGeom prst="straightConnector1">
            <a:avLst/>
          </a:prstGeom>
          <a:noFill/>
          <a:ln w="28575" cap="flat" cmpd="sng" algn="ctr">
            <a:solidFill>
              <a:srgbClr val="8064A2"/>
            </a:solidFill>
            <a:prstDash val="solid"/>
            <a:tailEnd type="arrow"/>
          </a:ln>
          <a:effectLst/>
        </p:spPr>
      </p:cxnSp>
      <p:cxnSp>
        <p:nvCxnSpPr>
          <p:cNvPr id="63" name="Straight Arrow Connector 62"/>
          <p:cNvCxnSpPr/>
          <p:nvPr/>
        </p:nvCxnSpPr>
        <p:spPr>
          <a:xfrm flipH="1">
            <a:off x="9313083" y="4274462"/>
            <a:ext cx="841248" cy="710184"/>
          </a:xfrm>
          <a:prstGeom prst="straightConnector1">
            <a:avLst/>
          </a:prstGeom>
          <a:noFill/>
          <a:ln w="28575" cap="flat" cmpd="sng" algn="ctr">
            <a:solidFill>
              <a:srgbClr val="8064A2"/>
            </a:solidFill>
            <a:prstDash val="solid"/>
            <a:tailEnd type="arrow"/>
          </a:ln>
          <a:effectLst/>
        </p:spPr>
      </p:cxnSp>
      <p:cxnSp>
        <p:nvCxnSpPr>
          <p:cNvPr id="64" name="Straight Arrow Connector 63"/>
          <p:cNvCxnSpPr/>
          <p:nvPr/>
        </p:nvCxnSpPr>
        <p:spPr>
          <a:xfrm flipH="1">
            <a:off x="8654715" y="4274462"/>
            <a:ext cx="1499616" cy="711028"/>
          </a:xfrm>
          <a:prstGeom prst="straightConnector1">
            <a:avLst/>
          </a:prstGeom>
          <a:noFill/>
          <a:ln w="28575" cap="flat" cmpd="sng" algn="ctr">
            <a:solidFill>
              <a:srgbClr val="8064A2"/>
            </a:solidFill>
            <a:prstDash val="solid"/>
            <a:tailEnd type="arrow"/>
          </a:ln>
          <a:effectLst/>
        </p:spPr>
      </p:cxnSp>
      <p:cxnSp>
        <p:nvCxnSpPr>
          <p:cNvPr id="66" name="Straight Arrow Connector 65"/>
          <p:cNvCxnSpPr/>
          <p:nvPr/>
        </p:nvCxnSpPr>
        <p:spPr>
          <a:xfrm flipH="1">
            <a:off x="7996347" y="4274462"/>
            <a:ext cx="2157984" cy="710184"/>
          </a:xfrm>
          <a:prstGeom prst="straightConnector1">
            <a:avLst/>
          </a:prstGeom>
          <a:noFill/>
          <a:ln w="28575" cap="flat" cmpd="sng" algn="ctr">
            <a:solidFill>
              <a:srgbClr val="8064A2"/>
            </a:solidFill>
            <a:prstDash val="solid"/>
            <a:tailEnd type="arrow"/>
          </a:ln>
          <a:effectLst/>
        </p:spPr>
      </p:cxnSp>
      <p:cxnSp>
        <p:nvCxnSpPr>
          <p:cNvPr id="67" name="Straight Arrow Connector 66"/>
          <p:cNvCxnSpPr/>
          <p:nvPr/>
        </p:nvCxnSpPr>
        <p:spPr>
          <a:xfrm>
            <a:off x="9934875" y="5496710"/>
            <a:ext cx="0" cy="337484"/>
          </a:xfrm>
          <a:prstGeom prst="straightConnector1">
            <a:avLst/>
          </a:prstGeom>
          <a:noFill/>
          <a:ln w="28575" cap="flat" cmpd="sng" algn="ctr">
            <a:solidFill>
              <a:srgbClr val="8064A2"/>
            </a:solidFill>
            <a:prstDash val="solid"/>
            <a:tailEnd type="arrow"/>
          </a:ln>
          <a:effectLst/>
        </p:spPr>
      </p:cxnSp>
      <p:cxnSp>
        <p:nvCxnSpPr>
          <p:cNvPr id="68" name="Straight Arrow Connector 67"/>
          <p:cNvCxnSpPr/>
          <p:nvPr/>
        </p:nvCxnSpPr>
        <p:spPr>
          <a:xfrm>
            <a:off x="9276507" y="5496710"/>
            <a:ext cx="0" cy="337484"/>
          </a:xfrm>
          <a:prstGeom prst="straightConnector1">
            <a:avLst/>
          </a:prstGeom>
          <a:noFill/>
          <a:ln w="28575" cap="flat" cmpd="sng" algn="ctr">
            <a:solidFill>
              <a:srgbClr val="8064A2"/>
            </a:solidFill>
            <a:prstDash val="solid"/>
            <a:tailEnd type="arrow"/>
          </a:ln>
          <a:effectLst/>
        </p:spPr>
      </p:cxnSp>
      <p:cxnSp>
        <p:nvCxnSpPr>
          <p:cNvPr id="69" name="Straight Arrow Connector 68"/>
          <p:cNvCxnSpPr/>
          <p:nvPr/>
        </p:nvCxnSpPr>
        <p:spPr>
          <a:xfrm>
            <a:off x="8618139" y="5496710"/>
            <a:ext cx="0" cy="337484"/>
          </a:xfrm>
          <a:prstGeom prst="straightConnector1">
            <a:avLst/>
          </a:prstGeom>
          <a:noFill/>
          <a:ln w="28575" cap="flat" cmpd="sng" algn="ctr">
            <a:solidFill>
              <a:srgbClr val="8064A2"/>
            </a:solidFill>
            <a:prstDash val="solid"/>
            <a:tailEnd type="arrow"/>
          </a:ln>
          <a:effectLst/>
        </p:spPr>
      </p:cxnSp>
      <p:cxnSp>
        <p:nvCxnSpPr>
          <p:cNvPr id="70" name="Straight Arrow Connector 69"/>
          <p:cNvCxnSpPr/>
          <p:nvPr/>
        </p:nvCxnSpPr>
        <p:spPr>
          <a:xfrm>
            <a:off x="8032923" y="5496710"/>
            <a:ext cx="0" cy="337484"/>
          </a:xfrm>
          <a:prstGeom prst="straightConnector1">
            <a:avLst/>
          </a:prstGeom>
          <a:noFill/>
          <a:ln w="28575" cap="flat" cmpd="sng" algn="ctr">
            <a:solidFill>
              <a:srgbClr val="8064A2"/>
            </a:solidFill>
            <a:prstDash val="solid"/>
            <a:tailEnd type="arrow"/>
          </a:ln>
          <a:effectLst/>
        </p:spPr>
      </p:cxnSp>
      <p:cxnSp>
        <p:nvCxnSpPr>
          <p:cNvPr id="71" name="Straight Arrow Connector 70"/>
          <p:cNvCxnSpPr/>
          <p:nvPr/>
        </p:nvCxnSpPr>
        <p:spPr>
          <a:xfrm>
            <a:off x="10181763" y="3436262"/>
            <a:ext cx="0" cy="337484"/>
          </a:xfrm>
          <a:prstGeom prst="straightConnector1">
            <a:avLst/>
          </a:prstGeom>
          <a:noFill/>
          <a:ln w="28575" cap="flat" cmpd="sng" algn="ctr">
            <a:solidFill>
              <a:srgbClr val="8064A2"/>
            </a:solidFill>
            <a:prstDash val="solid"/>
            <a:tailEnd type="arrow"/>
          </a:ln>
          <a:effectLst/>
        </p:spPr>
      </p:cxnSp>
      <p:sp>
        <p:nvSpPr>
          <p:cNvPr id="72" name="Oval 71"/>
          <p:cNvSpPr/>
          <p:nvPr/>
        </p:nvSpPr>
        <p:spPr>
          <a:xfrm>
            <a:off x="7804323" y="5834657"/>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3" name="Oval 72"/>
          <p:cNvSpPr/>
          <p:nvPr/>
        </p:nvSpPr>
        <p:spPr>
          <a:xfrm>
            <a:off x="8389158" y="5840372"/>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4" name="Oval 73"/>
          <p:cNvSpPr/>
          <p:nvPr/>
        </p:nvSpPr>
        <p:spPr>
          <a:xfrm>
            <a:off x="9029238" y="5842277"/>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5" name="Oval 74"/>
          <p:cNvSpPr/>
          <p:nvPr/>
        </p:nvSpPr>
        <p:spPr>
          <a:xfrm>
            <a:off x="9699798" y="5838467"/>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6" name="Oval 75"/>
          <p:cNvSpPr/>
          <p:nvPr/>
        </p:nvSpPr>
        <p:spPr>
          <a:xfrm>
            <a:off x="10421793" y="5842277"/>
            <a:ext cx="457200" cy="457200"/>
          </a:xfrm>
          <a:prstGeom prst="ellipse">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7" name="Freeform 76"/>
          <p:cNvSpPr/>
          <p:nvPr/>
        </p:nvSpPr>
        <p:spPr>
          <a:xfrm>
            <a:off x="10517043" y="4101742"/>
            <a:ext cx="304800" cy="873760"/>
          </a:xfrm>
          <a:custGeom>
            <a:avLst/>
            <a:gdLst>
              <a:gd name="connsiteX0" fmla="*/ 304800 w 304800"/>
              <a:gd name="connsiteY0" fmla="*/ 873760 h 873760"/>
              <a:gd name="connsiteX1" fmla="*/ 0 w 304800"/>
              <a:gd name="connsiteY1" fmla="*/ 0 h 873760"/>
            </a:gdLst>
            <a:ahLst/>
            <a:cxnLst>
              <a:cxn ang="0">
                <a:pos x="connsiteX0" y="connsiteY0"/>
              </a:cxn>
              <a:cxn ang="0">
                <a:pos x="connsiteX1" y="connsiteY1"/>
              </a:cxn>
            </a:cxnLst>
            <a:rect l="l" t="t" r="r" b="b"/>
            <a:pathLst>
              <a:path w="304800" h="873760">
                <a:moveTo>
                  <a:pt x="304800" y="873760"/>
                </a:moveTo>
                <a:lnTo>
                  <a:pt x="0" y="0"/>
                </a:lnTo>
              </a:path>
            </a:pathLst>
          </a:custGeom>
          <a:ln w="1905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8" name="Freeform 77"/>
          <p:cNvSpPr/>
          <p:nvPr/>
        </p:nvSpPr>
        <p:spPr>
          <a:xfrm>
            <a:off x="7646843" y="3898542"/>
            <a:ext cx="2138680" cy="1076960"/>
          </a:xfrm>
          <a:custGeom>
            <a:avLst/>
            <a:gdLst>
              <a:gd name="connsiteX0" fmla="*/ 157480 w 2138680"/>
              <a:gd name="connsiteY0" fmla="*/ 1076960 h 1076960"/>
              <a:gd name="connsiteX1" fmla="*/ 330200 w 2138680"/>
              <a:gd name="connsiteY1" fmla="*/ 274320 h 1076960"/>
              <a:gd name="connsiteX2" fmla="*/ 2138680 w 2138680"/>
              <a:gd name="connsiteY2" fmla="*/ 0 h 1076960"/>
              <a:gd name="connsiteX3" fmla="*/ 2138680 w 2138680"/>
              <a:gd name="connsiteY3" fmla="*/ 0 h 1076960"/>
            </a:gdLst>
            <a:ahLst/>
            <a:cxnLst>
              <a:cxn ang="0">
                <a:pos x="connsiteX0" y="connsiteY0"/>
              </a:cxn>
              <a:cxn ang="0">
                <a:pos x="connsiteX1" y="connsiteY1"/>
              </a:cxn>
              <a:cxn ang="0">
                <a:pos x="connsiteX2" y="connsiteY2"/>
              </a:cxn>
              <a:cxn ang="0">
                <a:pos x="connsiteX3" y="connsiteY3"/>
              </a:cxn>
            </a:cxnLst>
            <a:rect l="l" t="t" r="r" b="b"/>
            <a:pathLst>
              <a:path w="2138680" h="1076960">
                <a:moveTo>
                  <a:pt x="157480" y="1076960"/>
                </a:moveTo>
                <a:cubicBezTo>
                  <a:pt x="78740" y="765386"/>
                  <a:pt x="0" y="453813"/>
                  <a:pt x="330200" y="274320"/>
                </a:cubicBezTo>
                <a:cubicBezTo>
                  <a:pt x="660400" y="94827"/>
                  <a:pt x="2138680" y="0"/>
                  <a:pt x="2138680" y="0"/>
                </a:cubicBezTo>
                <a:lnTo>
                  <a:pt x="2138680" y="0"/>
                </a:lnTo>
              </a:path>
            </a:pathLst>
          </a:custGeom>
          <a:ln w="1905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9" name="Freeform 78"/>
          <p:cNvSpPr/>
          <p:nvPr/>
        </p:nvSpPr>
        <p:spPr>
          <a:xfrm>
            <a:off x="8336031" y="4071262"/>
            <a:ext cx="1459653" cy="914400"/>
          </a:xfrm>
          <a:custGeom>
            <a:avLst/>
            <a:gdLst>
              <a:gd name="connsiteX0" fmla="*/ 138853 w 1459653"/>
              <a:gd name="connsiteY0" fmla="*/ 914400 h 914400"/>
              <a:gd name="connsiteX1" fmla="*/ 220133 w 1459653"/>
              <a:gd name="connsiteY1" fmla="*/ 386080 h 914400"/>
              <a:gd name="connsiteX2" fmla="*/ 1459653 w 1459653"/>
              <a:gd name="connsiteY2" fmla="*/ 0 h 914400"/>
            </a:gdLst>
            <a:ahLst/>
            <a:cxnLst>
              <a:cxn ang="0">
                <a:pos x="connsiteX0" y="connsiteY0"/>
              </a:cxn>
              <a:cxn ang="0">
                <a:pos x="connsiteX1" y="connsiteY1"/>
              </a:cxn>
              <a:cxn ang="0">
                <a:pos x="connsiteX2" y="connsiteY2"/>
              </a:cxn>
            </a:cxnLst>
            <a:rect l="l" t="t" r="r" b="b"/>
            <a:pathLst>
              <a:path w="1459653" h="914400">
                <a:moveTo>
                  <a:pt x="138853" y="914400"/>
                </a:moveTo>
                <a:cubicBezTo>
                  <a:pt x="69426" y="726440"/>
                  <a:pt x="0" y="538480"/>
                  <a:pt x="220133" y="386080"/>
                </a:cubicBezTo>
                <a:cubicBezTo>
                  <a:pt x="440266" y="233680"/>
                  <a:pt x="949959" y="116840"/>
                  <a:pt x="1459653" y="0"/>
                </a:cubicBezTo>
              </a:path>
            </a:pathLst>
          </a:custGeom>
          <a:ln w="1905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0" name="Freeform 79"/>
          <p:cNvSpPr/>
          <p:nvPr/>
        </p:nvSpPr>
        <p:spPr>
          <a:xfrm>
            <a:off x="9181003" y="4183022"/>
            <a:ext cx="614680" cy="792480"/>
          </a:xfrm>
          <a:custGeom>
            <a:avLst/>
            <a:gdLst>
              <a:gd name="connsiteX0" fmla="*/ 35560 w 614680"/>
              <a:gd name="connsiteY0" fmla="*/ 792480 h 792480"/>
              <a:gd name="connsiteX1" fmla="*/ 96520 w 614680"/>
              <a:gd name="connsiteY1" fmla="*/ 325120 h 792480"/>
              <a:gd name="connsiteX2" fmla="*/ 614680 w 614680"/>
              <a:gd name="connsiteY2" fmla="*/ 0 h 792480"/>
            </a:gdLst>
            <a:ahLst/>
            <a:cxnLst>
              <a:cxn ang="0">
                <a:pos x="connsiteX0" y="connsiteY0"/>
              </a:cxn>
              <a:cxn ang="0">
                <a:pos x="connsiteX1" y="connsiteY1"/>
              </a:cxn>
              <a:cxn ang="0">
                <a:pos x="connsiteX2" y="connsiteY2"/>
              </a:cxn>
            </a:cxnLst>
            <a:rect l="l" t="t" r="r" b="b"/>
            <a:pathLst>
              <a:path w="614680" h="792480">
                <a:moveTo>
                  <a:pt x="35560" y="792480"/>
                </a:moveTo>
                <a:cubicBezTo>
                  <a:pt x="17780" y="624840"/>
                  <a:pt x="0" y="457200"/>
                  <a:pt x="96520" y="325120"/>
                </a:cubicBezTo>
                <a:cubicBezTo>
                  <a:pt x="193040" y="193040"/>
                  <a:pt x="403860" y="96520"/>
                  <a:pt x="614680" y="0"/>
                </a:cubicBezTo>
              </a:path>
            </a:pathLst>
          </a:custGeom>
          <a:ln w="1905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1" name="Freeform 80"/>
          <p:cNvSpPr/>
          <p:nvPr/>
        </p:nvSpPr>
        <p:spPr>
          <a:xfrm>
            <a:off x="9846483" y="4284622"/>
            <a:ext cx="314960" cy="690880"/>
          </a:xfrm>
          <a:custGeom>
            <a:avLst/>
            <a:gdLst>
              <a:gd name="connsiteX0" fmla="*/ 0 w 314960"/>
              <a:gd name="connsiteY0" fmla="*/ 690880 h 690880"/>
              <a:gd name="connsiteX1" fmla="*/ 314960 w 314960"/>
              <a:gd name="connsiteY1" fmla="*/ 0 h 690880"/>
            </a:gdLst>
            <a:ahLst/>
            <a:cxnLst>
              <a:cxn ang="0">
                <a:pos x="connsiteX0" y="connsiteY0"/>
              </a:cxn>
              <a:cxn ang="0">
                <a:pos x="connsiteX1" y="connsiteY1"/>
              </a:cxn>
            </a:cxnLst>
            <a:rect l="l" t="t" r="r" b="b"/>
            <a:pathLst>
              <a:path w="314960" h="690880">
                <a:moveTo>
                  <a:pt x="0" y="690880"/>
                </a:moveTo>
                <a:lnTo>
                  <a:pt x="314960" y="0"/>
                </a:lnTo>
              </a:path>
            </a:pathLst>
          </a:custGeom>
          <a:ln w="19050">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58829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animBg="1"/>
      <p:bldP spid="78" grpId="0" animBg="1"/>
      <p:bldP spid="79" grpId="0" animBg="1"/>
      <p:bldP spid="80" grpId="0" animBg="1"/>
      <p:bldP spid="8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normAutofit/>
          </a:bodyPr>
          <a:lstStyle/>
          <a:p>
            <a:r>
              <a:rPr lang="en-US" dirty="0" smtClean="0"/>
              <a:t>Ownership Types </a:t>
            </a:r>
            <a:r>
              <a:rPr lang="en-US" sz="1800" dirty="0">
                <a:solidFill>
                  <a:schemeClr val="tx1">
                    <a:lumMod val="65000"/>
                    <a:lumOff val="35000"/>
                  </a:schemeClr>
                </a:solidFill>
              </a:rPr>
              <a:t>(Clarke et al. 1998, </a:t>
            </a:r>
            <a:r>
              <a:rPr lang="en-US" sz="1800" dirty="0" err="1">
                <a:solidFill>
                  <a:schemeClr val="tx1">
                    <a:lumMod val="65000"/>
                    <a:lumOff val="35000"/>
                  </a:schemeClr>
                </a:solidFill>
              </a:rPr>
              <a:t>Boyapati</a:t>
            </a:r>
            <a:r>
              <a:rPr lang="en-US" sz="1800" dirty="0">
                <a:solidFill>
                  <a:schemeClr val="tx1">
                    <a:lumMod val="65000"/>
                    <a:lumOff val="35000"/>
                  </a:schemeClr>
                </a:solidFill>
              </a:rPr>
              <a:t> et al. 2003)</a:t>
            </a:r>
          </a:p>
          <a:p>
            <a:pPr lvl="1"/>
            <a:r>
              <a:rPr lang="en-US" dirty="0" smtClean="0"/>
              <a:t>A static type system to explicitly show the </a:t>
            </a:r>
            <a:r>
              <a:rPr lang="en-US" b="1" dirty="0" smtClean="0">
                <a:solidFill>
                  <a:srgbClr val="00B050"/>
                </a:solidFill>
              </a:rPr>
              <a:t>owner</a:t>
            </a:r>
            <a:r>
              <a:rPr lang="en-US" dirty="0" smtClean="0">
                <a:solidFill>
                  <a:srgbClr val="00B050"/>
                </a:solidFill>
              </a:rPr>
              <a:t> </a:t>
            </a:r>
            <a:r>
              <a:rPr lang="en-US" dirty="0" smtClean="0"/>
              <a:t>of each object</a:t>
            </a:r>
          </a:p>
          <a:p>
            <a:pPr lvl="1"/>
            <a:r>
              <a:rPr lang="en-US" dirty="0" smtClean="0"/>
              <a:t>Requires annotations! </a:t>
            </a:r>
          </a:p>
          <a:p>
            <a:r>
              <a:rPr lang="en-US" dirty="0" smtClean="0"/>
              <a:t>We </a:t>
            </a:r>
            <a:r>
              <a:rPr lang="en-US" dirty="0" smtClean="0">
                <a:solidFill>
                  <a:srgbClr val="00B050"/>
                </a:solidFill>
              </a:rPr>
              <a:t>approximate/infer</a:t>
            </a:r>
            <a:r>
              <a:rPr lang="en-US" dirty="0" smtClean="0"/>
              <a:t> ownership by</a:t>
            </a:r>
          </a:p>
          <a:p>
            <a:pPr lvl="1"/>
            <a:r>
              <a:rPr lang="en-US" dirty="0" smtClean="0"/>
              <a:t>Observing the </a:t>
            </a:r>
            <a:r>
              <a:rPr lang="en-US" dirty="0" smtClean="0">
                <a:solidFill>
                  <a:srgbClr val="FF0000"/>
                </a:solidFill>
              </a:rPr>
              <a:t>access modifiers </a:t>
            </a:r>
            <a:r>
              <a:rPr lang="en-US" dirty="0" smtClean="0"/>
              <a:t>within the class definition  </a:t>
            </a:r>
          </a:p>
          <a:p>
            <a:pPr lvl="1"/>
            <a:r>
              <a:rPr lang="en-US" dirty="0" smtClean="0"/>
              <a:t>Examining </a:t>
            </a:r>
            <a:r>
              <a:rPr lang="en-US" i="1" dirty="0" smtClean="0">
                <a:solidFill>
                  <a:srgbClr val="FF0000"/>
                </a:solidFill>
              </a:rPr>
              <a:t>all </a:t>
            </a:r>
            <a:r>
              <a:rPr lang="en-US" dirty="0" smtClean="0">
                <a:solidFill>
                  <a:srgbClr val="FF0000"/>
                </a:solidFill>
              </a:rPr>
              <a:t>accesses</a:t>
            </a:r>
            <a:r>
              <a:rPr lang="en-US" dirty="0" smtClean="0"/>
              <a:t> in the program  </a:t>
            </a:r>
          </a:p>
        </p:txBody>
      </p:sp>
      <p:sp>
        <p:nvSpPr>
          <p:cNvPr id="3" name="Slide Number Placeholder 2"/>
          <p:cNvSpPr>
            <a:spLocks noGrp="1"/>
          </p:cNvSpPr>
          <p:nvPr>
            <p:ph type="sldNum" sz="quarter" idx="12"/>
          </p:nvPr>
        </p:nvSpPr>
        <p:spPr/>
        <p:txBody>
          <a:bodyPr/>
          <a:lstStyle/>
          <a:p>
            <a:fld id="{81F2E8B7-CE7A-449E-8AE7-9CEEE1678F3E}" type="slidenum">
              <a:rPr lang="en-US" smtClean="0"/>
              <a:pPr/>
              <a:t>15</a:t>
            </a:fld>
            <a:endParaRPr lang="en-US" dirty="0"/>
          </a:p>
        </p:txBody>
      </p:sp>
      <p:sp>
        <p:nvSpPr>
          <p:cNvPr id="4" name="Title 3"/>
          <p:cNvSpPr>
            <a:spLocks noGrp="1"/>
          </p:cNvSpPr>
          <p:nvPr>
            <p:ph type="title"/>
          </p:nvPr>
        </p:nvSpPr>
        <p:spPr/>
        <p:txBody>
          <a:bodyPr/>
          <a:lstStyle/>
          <a:p>
            <a:r>
              <a:rPr lang="en-US" dirty="0" smtClean="0"/>
              <a:t>How to </a:t>
            </a:r>
            <a:r>
              <a:rPr lang="en-US" dirty="0"/>
              <a:t>I</a:t>
            </a:r>
            <a:r>
              <a:rPr lang="en-US" dirty="0" smtClean="0"/>
              <a:t>dentify a </a:t>
            </a:r>
            <a:r>
              <a:rPr lang="en-US" dirty="0"/>
              <a:t>D</a:t>
            </a:r>
            <a:r>
              <a:rPr lang="en-US" dirty="0" smtClean="0"/>
              <a:t>ata </a:t>
            </a:r>
            <a:r>
              <a:rPr lang="en-US" dirty="0"/>
              <a:t>S</a:t>
            </a:r>
            <a:r>
              <a:rPr lang="en-US" dirty="0" smtClean="0"/>
              <a:t>tructure?</a:t>
            </a:r>
            <a:endParaRPr lang="en-US" dirty="0"/>
          </a:p>
        </p:txBody>
      </p:sp>
    </p:spTree>
    <p:extLst>
      <p:ext uri="{BB962C8B-B14F-4D97-AF65-F5344CB8AC3E}">
        <p14:creationId xmlns:p14="http://schemas.microsoft.com/office/powerpoint/2010/main" val="3371386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Escape Analysis</a:t>
            </a:r>
            <a:endParaRPr lang="en-US" dirty="0"/>
          </a:p>
        </p:txBody>
      </p:sp>
      <p:sp>
        <p:nvSpPr>
          <p:cNvPr id="3" name="Content Placeholder 2"/>
          <p:cNvSpPr>
            <a:spLocks noGrp="1"/>
          </p:cNvSpPr>
          <p:nvPr>
            <p:ph idx="1"/>
          </p:nvPr>
        </p:nvSpPr>
        <p:spPr/>
        <p:txBody>
          <a:bodyPr>
            <a:normAutofit/>
          </a:bodyPr>
          <a:lstStyle/>
          <a:p>
            <a:r>
              <a:rPr lang="en-US" dirty="0" smtClean="0"/>
              <a:t>Checks access modifiers (private, public, etc.) of fields and methods to exploit object encapsulation </a:t>
            </a:r>
          </a:p>
          <a:p>
            <a:pPr>
              <a:lnSpc>
                <a:spcPct val="150000"/>
              </a:lnSpc>
            </a:pPr>
            <a:r>
              <a:rPr lang="en-US" dirty="0" smtClean="0"/>
              <a:t>Classifies allocation sites to Escaping and Non-Escaping</a:t>
            </a:r>
          </a:p>
          <a:p>
            <a:pPr lvl="1"/>
            <a:r>
              <a:rPr lang="en-US" dirty="0" smtClean="0"/>
              <a:t>An Escaping allocation site creates objects that can </a:t>
            </a:r>
            <a:r>
              <a:rPr lang="en-US" dirty="0" smtClean="0">
                <a:solidFill>
                  <a:srgbClr val="00B050"/>
                </a:solidFill>
              </a:rPr>
              <a:t>leave </a:t>
            </a:r>
            <a:r>
              <a:rPr lang="en-US" dirty="0" smtClean="0"/>
              <a:t>the class </a:t>
            </a:r>
          </a:p>
          <a:p>
            <a:pPr lvl="1"/>
            <a:r>
              <a:rPr lang="en-US" dirty="0" smtClean="0"/>
              <a:t>Non-escaping </a:t>
            </a:r>
            <a:r>
              <a:rPr lang="en-US" dirty="0"/>
              <a:t>objects can be safely considered a part of a data structure since </a:t>
            </a:r>
            <a:r>
              <a:rPr lang="en-US" dirty="0" smtClean="0"/>
              <a:t>are </a:t>
            </a:r>
            <a:r>
              <a:rPr lang="en-US" dirty="0" smtClean="0">
                <a:solidFill>
                  <a:srgbClr val="00B050"/>
                </a:solidFill>
              </a:rPr>
              <a:t>encapsulated</a:t>
            </a:r>
            <a:r>
              <a:rPr lang="en-US" dirty="0" smtClean="0"/>
              <a:t> within whoever </a:t>
            </a:r>
            <a:r>
              <a:rPr lang="en-US" dirty="0"/>
              <a:t>created them</a:t>
            </a:r>
          </a:p>
          <a:p>
            <a:endParaRPr lang="en-US" dirty="0"/>
          </a:p>
          <a:p>
            <a:endParaRPr lang="en-US" dirty="0" smtClean="0"/>
          </a:p>
        </p:txBody>
      </p:sp>
      <p:sp>
        <p:nvSpPr>
          <p:cNvPr id="4" name="Slide Number Placeholder 3"/>
          <p:cNvSpPr>
            <a:spLocks noGrp="1"/>
          </p:cNvSpPr>
          <p:nvPr>
            <p:ph type="sldNum" sz="quarter" idx="12"/>
          </p:nvPr>
        </p:nvSpPr>
        <p:spPr/>
        <p:txBody>
          <a:bodyPr/>
          <a:lstStyle/>
          <a:p>
            <a:fld id="{FBD09BE4-F894-564E-A97D-A1981632AA78}" type="slidenum">
              <a:rPr lang="en-US" smtClean="0"/>
              <a:t>16</a:t>
            </a:fld>
            <a:endParaRPr lang="en-US"/>
          </a:p>
        </p:txBody>
      </p:sp>
    </p:spTree>
    <p:extLst>
      <p:ext uri="{BB962C8B-B14F-4D97-AF65-F5344CB8AC3E}">
        <p14:creationId xmlns:p14="http://schemas.microsoft.com/office/powerpoint/2010/main" val="202043210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A whole-program analysis that examines </a:t>
            </a:r>
            <a:r>
              <a:rPr lang="en-US" i="1" dirty="0" smtClean="0">
                <a:solidFill>
                  <a:srgbClr val="00B050"/>
                </a:solidFill>
              </a:rPr>
              <a:t>all accesses </a:t>
            </a:r>
            <a:r>
              <a:rPr lang="en-US" dirty="0" smtClean="0"/>
              <a:t>of the program to classify them to creator access and non-creator access  </a:t>
            </a:r>
            <a:endParaRPr lang="en-US" i="1" dirty="0" smtClean="0"/>
          </a:p>
          <a:p>
            <a:endParaRPr lang="en-US" dirty="0" smtClean="0"/>
          </a:p>
          <a:p>
            <a:r>
              <a:rPr lang="en-US" dirty="0" smtClean="0"/>
              <a:t>Builds a virtual </a:t>
            </a:r>
            <a:r>
              <a:rPr lang="en-US" dirty="0" smtClean="0">
                <a:solidFill>
                  <a:srgbClr val="00B050"/>
                </a:solidFill>
              </a:rPr>
              <a:t>Creator Graph </a:t>
            </a:r>
            <a:r>
              <a:rPr lang="en-US" dirty="0" smtClean="0"/>
              <a:t>based on object-sensitive points-to analysis</a:t>
            </a:r>
          </a:p>
          <a:p>
            <a:endParaRPr lang="en-US" b="1"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17</a:t>
            </a:fld>
            <a:endParaRPr lang="en-US" dirty="0"/>
          </a:p>
        </p:txBody>
      </p:sp>
      <p:sp>
        <p:nvSpPr>
          <p:cNvPr id="4" name="Title 3"/>
          <p:cNvSpPr>
            <a:spLocks noGrp="1"/>
          </p:cNvSpPr>
          <p:nvPr>
            <p:ph type="title"/>
          </p:nvPr>
        </p:nvSpPr>
        <p:spPr/>
        <p:txBody>
          <a:bodyPr/>
          <a:lstStyle/>
          <a:p>
            <a:r>
              <a:rPr lang="en-US" dirty="0" smtClean="0"/>
              <a:t>Creator Analysis</a:t>
            </a:r>
            <a:endParaRPr lang="en-US" dirty="0"/>
          </a:p>
        </p:txBody>
      </p:sp>
    </p:spTree>
    <p:extLst>
      <p:ext uri="{BB962C8B-B14F-4D97-AF65-F5344CB8AC3E}">
        <p14:creationId xmlns:p14="http://schemas.microsoft.com/office/powerpoint/2010/main" val="53190003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An </a:t>
            </a:r>
            <a:r>
              <a:rPr lang="en-US" dirty="0"/>
              <a:t>object </a:t>
            </a:r>
            <a:r>
              <a:rPr lang="en-US" dirty="0">
                <a:solidFill>
                  <a:srgbClr val="FF0000"/>
                </a:solidFill>
              </a:rPr>
              <a:t>a</a:t>
            </a:r>
            <a:r>
              <a:rPr lang="en-US" dirty="0"/>
              <a:t> is considered the </a:t>
            </a:r>
            <a:r>
              <a:rPr lang="en-US" b="1" dirty="0"/>
              <a:t>creator</a:t>
            </a:r>
            <a:r>
              <a:rPr lang="en-US" dirty="0"/>
              <a:t> of object </a:t>
            </a:r>
            <a:r>
              <a:rPr lang="en-US" dirty="0">
                <a:solidFill>
                  <a:srgbClr val="FF0000"/>
                </a:solidFill>
              </a:rPr>
              <a:t>b</a:t>
            </a:r>
            <a:r>
              <a:rPr lang="en-US" dirty="0"/>
              <a:t> if </a:t>
            </a:r>
            <a:r>
              <a:rPr lang="en-US" dirty="0">
                <a:solidFill>
                  <a:srgbClr val="FF0000"/>
                </a:solidFill>
              </a:rPr>
              <a:t>a</a:t>
            </a:r>
            <a:r>
              <a:rPr lang="en-US" dirty="0"/>
              <a:t> invoked the code that resulted in the allocation of </a:t>
            </a:r>
            <a:r>
              <a:rPr lang="en-US" dirty="0" smtClean="0">
                <a:solidFill>
                  <a:srgbClr val="FF0000"/>
                </a:solidFill>
              </a:rPr>
              <a:t>b</a:t>
            </a:r>
          </a:p>
          <a:p>
            <a:r>
              <a:rPr lang="en-US" dirty="0" smtClean="0">
                <a:solidFill>
                  <a:srgbClr val="00B050"/>
                </a:solidFill>
              </a:rPr>
              <a:t>Creator</a:t>
            </a:r>
            <a:r>
              <a:rPr lang="en-US" sz="5900" dirty="0">
                <a:solidFill>
                  <a:srgbClr val="00B050"/>
                </a:solidFill>
              </a:rPr>
              <a:t> </a:t>
            </a:r>
            <a:r>
              <a:rPr lang="en-US" dirty="0" smtClean="0">
                <a:solidFill>
                  <a:srgbClr val="00B050"/>
                </a:solidFill>
              </a:rPr>
              <a:t>access </a:t>
            </a:r>
            <a:r>
              <a:rPr lang="en-US" dirty="0" smtClean="0"/>
              <a:t>is </a:t>
            </a:r>
            <a:r>
              <a:rPr lang="en-US" dirty="0"/>
              <a:t>from the creator to the created </a:t>
            </a:r>
            <a:r>
              <a:rPr lang="en-US" dirty="0" smtClean="0"/>
              <a:t>object</a:t>
            </a:r>
          </a:p>
          <a:p>
            <a:r>
              <a:rPr lang="en-US" dirty="0" smtClean="0">
                <a:solidFill>
                  <a:srgbClr val="FF0000"/>
                </a:solidFill>
              </a:rPr>
              <a:t>Non-creator access </a:t>
            </a:r>
            <a:r>
              <a:rPr lang="en-US" dirty="0" smtClean="0"/>
              <a:t>is</a:t>
            </a:r>
            <a:r>
              <a:rPr lang="en-US" dirty="0" smtClean="0">
                <a:solidFill>
                  <a:srgbClr val="FF0000"/>
                </a:solidFill>
              </a:rPr>
              <a:t> </a:t>
            </a:r>
            <a:r>
              <a:rPr lang="en-US" dirty="0" smtClean="0"/>
              <a:t>from </a:t>
            </a:r>
            <a:r>
              <a:rPr lang="en-US" dirty="0"/>
              <a:t>any other object but the </a:t>
            </a:r>
            <a:r>
              <a:rPr lang="en-US" dirty="0" smtClean="0"/>
              <a:t>creator</a:t>
            </a:r>
            <a:endParaRPr lang="en-US" dirty="0"/>
          </a:p>
          <a:p>
            <a:r>
              <a:rPr lang="en-US" dirty="0">
                <a:solidFill>
                  <a:srgbClr val="0070C0"/>
                </a:solidFill>
              </a:rPr>
              <a:t>Creator </a:t>
            </a:r>
            <a:r>
              <a:rPr lang="en-US" dirty="0" smtClean="0">
                <a:solidFill>
                  <a:srgbClr val="0070C0"/>
                </a:solidFill>
              </a:rPr>
              <a:t>Graph </a:t>
            </a:r>
            <a:r>
              <a:rPr lang="en-US" dirty="0" smtClean="0"/>
              <a:t>is</a:t>
            </a:r>
            <a:r>
              <a:rPr lang="en-US" dirty="0" smtClean="0">
                <a:solidFill>
                  <a:srgbClr val="0070C0"/>
                </a:solidFill>
              </a:rPr>
              <a:t> </a:t>
            </a:r>
            <a:r>
              <a:rPr lang="en-US" dirty="0" smtClean="0"/>
              <a:t>graph </a:t>
            </a:r>
            <a:r>
              <a:rPr lang="en-US" dirty="0"/>
              <a:t>that captures all </a:t>
            </a:r>
            <a:r>
              <a:rPr lang="en-US" dirty="0" smtClean="0"/>
              <a:t>creation relations</a:t>
            </a:r>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18</a:t>
            </a:fld>
            <a:endParaRPr lang="en-US" dirty="0"/>
          </a:p>
        </p:txBody>
      </p:sp>
      <p:sp>
        <p:nvSpPr>
          <p:cNvPr id="4" name="Title 3"/>
          <p:cNvSpPr>
            <a:spLocks noGrp="1"/>
          </p:cNvSpPr>
          <p:nvPr>
            <p:ph type="title"/>
          </p:nvPr>
        </p:nvSpPr>
        <p:spPr/>
        <p:txBody>
          <a:bodyPr/>
          <a:lstStyle/>
          <a:p>
            <a:r>
              <a:rPr lang="en-US" dirty="0" smtClean="0"/>
              <a:t>Creation Relation</a:t>
            </a:r>
            <a:endParaRPr lang="en-US" dirty="0"/>
          </a:p>
        </p:txBody>
      </p:sp>
    </p:spTree>
    <p:extLst>
      <p:ext uri="{BB962C8B-B14F-4D97-AF65-F5344CB8AC3E}">
        <p14:creationId xmlns:p14="http://schemas.microsoft.com/office/powerpoint/2010/main" val="28432730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19</a:t>
            </a:fld>
            <a:endParaRPr lang="en-US" dirty="0"/>
          </a:p>
        </p:txBody>
      </p:sp>
      <p:sp>
        <p:nvSpPr>
          <p:cNvPr id="4" name="Title 3"/>
          <p:cNvSpPr>
            <a:spLocks noGrp="1"/>
          </p:cNvSpPr>
          <p:nvPr>
            <p:ph type="title"/>
          </p:nvPr>
        </p:nvSpPr>
        <p:spPr/>
        <p:txBody>
          <a:bodyPr/>
          <a:lstStyle/>
          <a:p>
            <a:r>
              <a:rPr lang="en-US" dirty="0" smtClean="0"/>
              <a:t>Creator Graph</a:t>
            </a:r>
            <a:endParaRPr lang="en-US" dirty="0"/>
          </a:p>
        </p:txBody>
      </p:sp>
      <p:cxnSp>
        <p:nvCxnSpPr>
          <p:cNvPr id="7" name="Straight Connector 6"/>
          <p:cNvCxnSpPr/>
          <p:nvPr/>
        </p:nvCxnSpPr>
        <p:spPr>
          <a:xfrm>
            <a:off x="5029200" y="1371600"/>
            <a:ext cx="0" cy="502920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583861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12" name="Rounded Rectangle 11"/>
          <p:cNvSpPr/>
          <p:nvPr/>
        </p:nvSpPr>
        <p:spPr>
          <a:xfrm>
            <a:off x="6422981"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a:t>
            </a:r>
            <a:r>
              <a:rPr lang="en-US" sz="1400" kern="0" dirty="0" smtClean="0">
                <a:solidFill>
                  <a:sysClr val="windowText" lastClr="000000"/>
                </a:solidFill>
                <a:latin typeface="Calibri"/>
              </a:rPr>
              <a:t>1</a:t>
            </a:r>
            <a:r>
              <a:rPr lang="en-US" sz="1400" kern="0" dirty="0">
                <a:solidFill>
                  <a:sysClr val="windowText" lastClr="000000"/>
                </a:solidFill>
                <a:latin typeface="Calibri"/>
              </a:rPr>
              <a:t>/-</a:t>
            </a:r>
          </a:p>
        </p:txBody>
      </p:sp>
      <p:sp>
        <p:nvSpPr>
          <p:cNvPr id="14" name="Oval 13"/>
          <p:cNvSpPr/>
          <p:nvPr/>
        </p:nvSpPr>
        <p:spPr>
          <a:xfrm>
            <a:off x="945049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a:t>
            </a:r>
            <a:r>
              <a:rPr lang="en-US" sz="1600" kern="0" dirty="0" smtClean="0">
                <a:solidFill>
                  <a:sysClr val="windowText" lastClr="000000"/>
                </a:solidFill>
                <a:latin typeface="Calibri"/>
              </a:rPr>
              <a:t>2</a:t>
            </a:r>
            <a:endParaRPr lang="en-US" sz="1600" kern="0" dirty="0">
              <a:solidFill>
                <a:sysClr val="windowText" lastClr="000000"/>
              </a:solidFill>
              <a:latin typeface="Calibri"/>
            </a:endParaRPr>
          </a:p>
        </p:txBody>
      </p:sp>
      <p:sp>
        <p:nvSpPr>
          <p:cNvPr id="15" name="Rounded Rectangle 14"/>
          <p:cNvSpPr/>
          <p:nvPr/>
        </p:nvSpPr>
        <p:spPr>
          <a:xfrm>
            <a:off x="8763845"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a:t>
            </a:r>
            <a:r>
              <a:rPr lang="en-US" sz="1400" kern="0" dirty="0" smtClean="0">
                <a:solidFill>
                  <a:sysClr val="windowText" lastClr="000000"/>
                </a:solidFill>
                <a:latin typeface="Calibri"/>
              </a:rPr>
              <a:t>2</a:t>
            </a:r>
            <a:r>
              <a:rPr lang="en-US" sz="1400" kern="0" dirty="0">
                <a:solidFill>
                  <a:sysClr val="windowText" lastClr="000000"/>
                </a:solidFill>
                <a:latin typeface="Calibri"/>
              </a:rPr>
              <a:t>/-</a:t>
            </a:r>
          </a:p>
        </p:txBody>
      </p:sp>
      <p:sp>
        <p:nvSpPr>
          <p:cNvPr id="16" name="Oval 15"/>
          <p:cNvSpPr/>
          <p:nvPr/>
        </p:nvSpPr>
        <p:spPr>
          <a:xfrm>
            <a:off x="5325702" y="402420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7" name="Rounded Rectangle 16"/>
          <p:cNvSpPr/>
          <p:nvPr/>
        </p:nvSpPr>
        <p:spPr>
          <a:xfrm>
            <a:off x="591091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8" name="Rounded Rectangle 17"/>
          <p:cNvSpPr/>
          <p:nvPr/>
        </p:nvSpPr>
        <p:spPr>
          <a:xfrm>
            <a:off x="664243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9" name="Oval 18"/>
          <p:cNvSpPr/>
          <p:nvPr/>
        </p:nvSpPr>
        <p:spPr>
          <a:xfrm>
            <a:off x="9934278" y="4052483"/>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20" name="Rounded Rectangle 19"/>
          <p:cNvSpPr/>
          <p:nvPr/>
        </p:nvSpPr>
        <p:spPr>
          <a:xfrm>
            <a:off x="854438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21" name="Rounded Rectangle 20"/>
          <p:cNvSpPr/>
          <p:nvPr/>
        </p:nvSpPr>
        <p:spPr>
          <a:xfrm>
            <a:off x="927590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22" name="Oval 21"/>
          <p:cNvSpPr/>
          <p:nvPr/>
        </p:nvSpPr>
        <p:spPr>
          <a:xfrm>
            <a:off x="7621690" y="551467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a:t>
            </a:r>
          </a:p>
        </p:txBody>
      </p:sp>
      <p:sp>
        <p:nvSpPr>
          <p:cNvPr id="23" name="Rounded Rectangle 22"/>
          <p:cNvSpPr/>
          <p:nvPr/>
        </p:nvSpPr>
        <p:spPr>
          <a:xfrm>
            <a:off x="8251781"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24" name="Rounded Rectangle 23"/>
          <p:cNvSpPr/>
          <p:nvPr/>
        </p:nvSpPr>
        <p:spPr>
          <a:xfrm>
            <a:off x="9202757"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25" name="Rounded Rectangle 24"/>
          <p:cNvSpPr/>
          <p:nvPr/>
        </p:nvSpPr>
        <p:spPr>
          <a:xfrm>
            <a:off x="5764613"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26" name="Rounded Rectangle 25"/>
          <p:cNvSpPr/>
          <p:nvPr/>
        </p:nvSpPr>
        <p:spPr>
          <a:xfrm>
            <a:off x="6715589"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cxnSp>
        <p:nvCxnSpPr>
          <p:cNvPr id="28" name="Straight Arrow Connector 27"/>
          <p:cNvCxnSpPr>
            <a:stCxn id="12" idx="2"/>
            <a:endCxn id="17" idx="0"/>
          </p:cNvCxnSpPr>
          <p:nvPr/>
        </p:nvCxnSpPr>
        <p:spPr>
          <a:xfrm flipH="1">
            <a:off x="6276677" y="3028353"/>
            <a:ext cx="512064" cy="1068160"/>
          </a:xfrm>
          <a:prstGeom prst="straightConnector1">
            <a:avLst/>
          </a:prstGeom>
          <a:noFill/>
          <a:ln w="28575" cap="flat" cmpd="sng" algn="ctr">
            <a:solidFill>
              <a:srgbClr val="8064A2"/>
            </a:solidFill>
            <a:prstDash val="solid"/>
            <a:tailEnd type="arrow"/>
          </a:ln>
          <a:effectLst/>
        </p:spPr>
      </p:cxnSp>
      <p:cxnSp>
        <p:nvCxnSpPr>
          <p:cNvPr id="29" name="Straight Arrow Connector 28"/>
          <p:cNvCxnSpPr>
            <a:stCxn id="15" idx="2"/>
            <a:endCxn id="21" idx="0"/>
          </p:cNvCxnSpPr>
          <p:nvPr/>
        </p:nvCxnSpPr>
        <p:spPr>
          <a:xfrm>
            <a:off x="9129605" y="3028354"/>
            <a:ext cx="512064" cy="1096437"/>
          </a:xfrm>
          <a:prstGeom prst="straightConnector1">
            <a:avLst/>
          </a:prstGeom>
          <a:noFill/>
          <a:ln w="28575" cap="flat" cmpd="sng" algn="ctr">
            <a:solidFill>
              <a:srgbClr val="8064A2"/>
            </a:solidFill>
            <a:prstDash val="solid"/>
            <a:tailEnd type="arrow"/>
          </a:ln>
          <a:effectLst/>
        </p:spPr>
      </p:cxnSp>
      <p:cxnSp>
        <p:nvCxnSpPr>
          <p:cNvPr id="30" name="Straight Arrow Connector 29"/>
          <p:cNvCxnSpPr>
            <a:stCxn id="15" idx="2"/>
            <a:endCxn id="18" idx="0"/>
          </p:cNvCxnSpPr>
          <p:nvPr/>
        </p:nvCxnSpPr>
        <p:spPr>
          <a:xfrm flipH="1">
            <a:off x="7008197" y="3028353"/>
            <a:ext cx="2121408" cy="1068160"/>
          </a:xfrm>
          <a:prstGeom prst="straightConnector1">
            <a:avLst/>
          </a:prstGeom>
          <a:noFill/>
          <a:ln w="28575" cap="flat" cmpd="sng" algn="ctr">
            <a:solidFill>
              <a:srgbClr val="8064A2"/>
            </a:solidFill>
            <a:prstDash val="solid"/>
            <a:tailEnd type="arrow"/>
          </a:ln>
          <a:effectLst/>
        </p:spPr>
      </p:cxnSp>
      <p:cxnSp>
        <p:nvCxnSpPr>
          <p:cNvPr id="31" name="Straight Arrow Connector 30"/>
          <p:cNvCxnSpPr>
            <a:stCxn id="12" idx="2"/>
            <a:endCxn id="20" idx="0"/>
          </p:cNvCxnSpPr>
          <p:nvPr/>
        </p:nvCxnSpPr>
        <p:spPr>
          <a:xfrm>
            <a:off x="6788741" y="3028354"/>
            <a:ext cx="2121408" cy="1096437"/>
          </a:xfrm>
          <a:prstGeom prst="straightConnector1">
            <a:avLst/>
          </a:prstGeom>
          <a:noFill/>
          <a:ln w="28575" cap="flat" cmpd="sng" algn="ctr">
            <a:solidFill>
              <a:srgbClr val="8064A2"/>
            </a:solidFill>
            <a:prstDash val="solid"/>
            <a:tailEnd type="arrow"/>
          </a:ln>
          <a:effectLst/>
        </p:spPr>
      </p:cxnSp>
      <p:cxnSp>
        <p:nvCxnSpPr>
          <p:cNvPr id="32" name="Straight Arrow Connector 31"/>
          <p:cNvCxnSpPr>
            <a:stCxn id="18" idx="2"/>
            <a:endCxn id="26" idx="0"/>
          </p:cNvCxnSpPr>
          <p:nvPr/>
        </p:nvCxnSpPr>
        <p:spPr>
          <a:xfrm>
            <a:off x="7008197" y="4609421"/>
            <a:ext cx="182880" cy="977564"/>
          </a:xfrm>
          <a:prstGeom prst="straightConnector1">
            <a:avLst/>
          </a:prstGeom>
          <a:noFill/>
          <a:ln w="28575" cap="flat" cmpd="sng" algn="ctr">
            <a:solidFill>
              <a:srgbClr val="8064A2"/>
            </a:solidFill>
            <a:prstDash val="solid"/>
            <a:tailEnd type="arrow"/>
          </a:ln>
          <a:effectLst/>
        </p:spPr>
      </p:cxnSp>
      <p:cxnSp>
        <p:nvCxnSpPr>
          <p:cNvPr id="33" name="Straight Arrow Connector 32"/>
          <p:cNvCxnSpPr>
            <a:stCxn id="17" idx="2"/>
            <a:endCxn id="25" idx="0"/>
          </p:cNvCxnSpPr>
          <p:nvPr/>
        </p:nvCxnSpPr>
        <p:spPr>
          <a:xfrm flipH="1">
            <a:off x="6240101" y="4609421"/>
            <a:ext cx="36576" cy="977564"/>
          </a:xfrm>
          <a:prstGeom prst="straightConnector1">
            <a:avLst/>
          </a:prstGeom>
          <a:noFill/>
          <a:ln w="28575" cap="flat" cmpd="sng" algn="ctr">
            <a:solidFill>
              <a:srgbClr val="8064A2"/>
            </a:solidFill>
            <a:prstDash val="solid"/>
            <a:tailEnd type="arrow"/>
          </a:ln>
          <a:effectLst/>
        </p:spPr>
      </p:cxnSp>
      <p:cxnSp>
        <p:nvCxnSpPr>
          <p:cNvPr id="34" name="Straight Arrow Connector 33"/>
          <p:cNvCxnSpPr>
            <a:stCxn id="21" idx="2"/>
            <a:endCxn id="24" idx="0"/>
          </p:cNvCxnSpPr>
          <p:nvPr/>
        </p:nvCxnSpPr>
        <p:spPr>
          <a:xfrm>
            <a:off x="9641669" y="4637699"/>
            <a:ext cx="36576" cy="949287"/>
          </a:xfrm>
          <a:prstGeom prst="straightConnector1">
            <a:avLst/>
          </a:prstGeom>
          <a:noFill/>
          <a:ln w="28575" cap="flat" cmpd="sng" algn="ctr">
            <a:solidFill>
              <a:srgbClr val="8064A2"/>
            </a:solidFill>
            <a:prstDash val="solid"/>
            <a:tailEnd type="arrow"/>
          </a:ln>
          <a:effectLst/>
        </p:spPr>
      </p:cxnSp>
      <p:cxnSp>
        <p:nvCxnSpPr>
          <p:cNvPr id="35" name="Straight Arrow Connector 34"/>
          <p:cNvCxnSpPr>
            <a:stCxn id="20" idx="2"/>
            <a:endCxn id="23" idx="0"/>
          </p:cNvCxnSpPr>
          <p:nvPr/>
        </p:nvCxnSpPr>
        <p:spPr>
          <a:xfrm flipH="1">
            <a:off x="8727269" y="4637699"/>
            <a:ext cx="182880" cy="949287"/>
          </a:xfrm>
          <a:prstGeom prst="straightConnector1">
            <a:avLst/>
          </a:prstGeom>
          <a:noFill/>
          <a:ln w="28575" cap="flat" cmpd="sng" algn="ctr">
            <a:solidFill>
              <a:srgbClr val="8064A2"/>
            </a:solidFill>
            <a:prstDash val="solid"/>
            <a:tailEnd type="arrow"/>
          </a:ln>
          <a:effectLst/>
        </p:spPr>
      </p:cxnSp>
      <p:sp>
        <p:nvSpPr>
          <p:cNvPr id="36" name="TextBox 35"/>
          <p:cNvSpPr txBox="1"/>
          <p:nvPr/>
        </p:nvSpPr>
        <p:spPr>
          <a:xfrm>
            <a:off x="366703" y="1254118"/>
            <a:ext cx="5048250" cy="5455340"/>
          </a:xfrm>
          <a:prstGeom prst="rect">
            <a:avLst/>
          </a:prstGeom>
          <a:noFill/>
        </p:spPr>
        <p:txBody>
          <a:bodyPr wrap="square" rtlCol="0">
            <a:spAutoFit/>
          </a:bodyPr>
          <a:lstStyle/>
          <a:p>
            <a:pPr>
              <a:lnSpc>
                <a:spcPct val="150000"/>
              </a:lnSpc>
            </a:pPr>
            <a:r>
              <a:rPr lang="en-US" sz="1700" b="1" dirty="0">
                <a:solidFill>
                  <a:srgbClr val="7F0055"/>
                </a:solidFill>
                <a:latin typeface="Courier New"/>
                <a:ea typeface="Calibri"/>
                <a:cs typeface="Times New Roman"/>
              </a:rPr>
              <a:t>class</a:t>
            </a:r>
            <a:r>
              <a:rPr lang="en-US" sz="1700" b="1" dirty="0">
                <a:solidFill>
                  <a:srgbClr val="000000"/>
                </a:solidFill>
                <a:latin typeface="Courier New"/>
                <a:ea typeface="Calibri"/>
                <a:cs typeface="Times New Roman"/>
              </a:rPr>
              <a:t> Main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public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static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main</a:t>
            </a:r>
            <a:r>
              <a:rPr lang="en-US" sz="1700" b="1" dirty="0" smtClean="0">
                <a:solidFill>
                  <a:srgbClr val="000000"/>
                </a:solidFill>
                <a:latin typeface="Courier New"/>
                <a:ea typeface="Calibri"/>
                <a:cs typeface="Times New Roman"/>
              </a:rPr>
              <a:t>(</a:t>
            </a:r>
            <a:r>
              <a:rPr lang="is-IS" sz="1700" b="1" dirty="0" smtClean="0">
                <a:solidFill>
                  <a:srgbClr val="000000"/>
                </a:solidFill>
                <a:latin typeface="Courier New"/>
                <a:ea typeface="Calibri"/>
                <a:cs typeface="Times New Roman"/>
              </a:rPr>
              <a:t>…</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M1</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a:t>
            </a:r>
            <a:r>
              <a:rPr lang="en-US" sz="1700" b="1" dirty="0">
                <a:solidFill>
                  <a:srgbClr val="6A3E3E"/>
                </a:solidFill>
                <a:latin typeface="Courier New"/>
                <a:ea typeface="Calibri"/>
                <a:cs typeface="Times New Roman"/>
              </a:rPr>
              <a:t>M</a:t>
            </a:r>
            <a:r>
              <a:rPr lang="en-US" sz="1700" b="1" dirty="0" smtClean="0">
                <a:solidFill>
                  <a:srgbClr val="6A3E3E"/>
                </a:solidFill>
                <a:latin typeface="Courier New"/>
                <a:ea typeface="Calibri"/>
                <a:cs typeface="Times New Roman"/>
              </a:rPr>
              <a:t>1</a:t>
            </a:r>
            <a:r>
              <a:rPr lang="en-US" sz="1700" b="1" dirty="0" smtClean="0">
                <a:solidFill>
                  <a:srgbClr val="000000"/>
                </a:solidFill>
                <a:latin typeface="Courier New"/>
                <a:ea typeface="Calibri"/>
                <a:cs typeface="Times New Roman"/>
              </a:rPr>
              <a:t>.go</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M2</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6A3E3E"/>
                </a:solidFill>
                <a:latin typeface="Courier New"/>
                <a:ea typeface="Calibri"/>
                <a:cs typeface="Times New Roman"/>
              </a:rPr>
              <a:t>    </a:t>
            </a:r>
            <a:r>
              <a:rPr lang="en-US" sz="1700" b="1" dirty="0" smtClean="0">
                <a:solidFill>
                  <a:srgbClr val="6A3E3E"/>
                </a:solidFill>
                <a:latin typeface="Courier New"/>
                <a:ea typeface="Calibri"/>
                <a:cs typeface="Times New Roman"/>
              </a:rPr>
              <a:t> M2</a:t>
            </a:r>
            <a:r>
              <a:rPr lang="en-US" sz="1700" b="1" dirty="0" smtClean="0">
                <a:solidFill>
                  <a:srgbClr val="000000"/>
                </a:solidFill>
                <a:latin typeface="Courier New"/>
                <a:ea typeface="Calibri"/>
                <a:cs typeface="Times New Roman"/>
              </a:rPr>
              <a:t>.go();</a:t>
            </a:r>
            <a:r>
              <a:rPr lang="en-US" sz="1700" b="1" dirty="0" smtClean="0">
                <a:latin typeface="Times New Roman"/>
                <a:ea typeface="Calibri"/>
                <a:cs typeface="Times New Roman"/>
              </a:rPr>
              <a:t>  </a:t>
            </a:r>
          </a:p>
          <a:p>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private</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go()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L1</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endParaRPr lang="en-US" sz="1700" b="1" dirty="0">
              <a:latin typeface="Times New Roman"/>
              <a:ea typeface="Calibri"/>
              <a:cs typeface="Times New Roman"/>
            </a:endParaRPr>
          </a:p>
          <a:p>
            <a:r>
              <a:rPr lang="en-US" sz="1700" b="1" dirty="0" smtClean="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L2</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p>
          <a:p>
            <a:endParaRPr lang="en-US" sz="1700" b="1" dirty="0" smtClean="0">
              <a:solidFill>
                <a:srgbClr val="7F0055"/>
              </a:solidFill>
              <a:latin typeface="Courier New"/>
              <a:ea typeface="Calibri"/>
              <a:cs typeface="Times New Roman"/>
            </a:endParaRPr>
          </a:p>
          <a:p>
            <a:r>
              <a:rPr lang="en-US" sz="1700" b="1" dirty="0" smtClean="0">
                <a:solidFill>
                  <a:srgbClr val="7F0055"/>
                </a:solidFill>
                <a:latin typeface="Courier New"/>
                <a:ea typeface="Calibri"/>
                <a:cs typeface="Times New Roman"/>
              </a:rPr>
              <a:t>class</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List {</a:t>
            </a:r>
            <a:endParaRPr lang="en-US" sz="1700" b="1" dirty="0">
              <a:latin typeface="Times New Roman"/>
              <a:ea typeface="Calibri"/>
              <a:cs typeface="Times New Roman"/>
            </a:endParaRPr>
          </a:p>
          <a:p>
            <a:r>
              <a:rPr lang="en-US" sz="1700" b="1" dirty="0">
                <a:solidFill>
                  <a:srgbClr val="7F0055"/>
                </a:solidFill>
                <a:latin typeface="Courier New"/>
                <a:ea typeface="Calibri"/>
                <a:cs typeface="Times New Roman"/>
              </a:rPr>
              <a:t>  </a:t>
            </a:r>
            <a:r>
              <a:rPr lang="en-US" sz="1700" b="1" dirty="0" smtClean="0">
                <a:solidFill>
                  <a:srgbClr val="7F0055"/>
                </a:solidFill>
                <a:latin typeface="Courier New"/>
                <a:ea typeface="Calibri"/>
                <a:cs typeface="Times New Roman"/>
              </a:rPr>
              <a:t> public </a:t>
            </a:r>
            <a:r>
              <a:rPr lang="en-US" sz="1700" b="1" dirty="0" smtClean="0">
                <a:solidFill>
                  <a:srgbClr val="000000"/>
                </a:solidFill>
                <a:latin typeface="Courier New"/>
                <a:ea typeface="Calibri"/>
                <a:cs typeface="Times New Roman"/>
              </a:rPr>
              <a:t>List()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Entry </a:t>
            </a:r>
            <a:r>
              <a:rPr lang="en-US" sz="1700" b="1" dirty="0">
                <a:solidFill>
                  <a:srgbClr val="6A3E3E"/>
                </a:solidFill>
                <a:latin typeface="Courier New"/>
                <a:ea typeface="Calibri"/>
                <a:cs typeface="Times New Roman"/>
              </a:rPr>
              <a:t>E</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Entry</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r>
              <a:rPr lang="en-US" sz="1700" b="1" dirty="0">
                <a:latin typeface="Courier New"/>
                <a:ea typeface="Calibri"/>
                <a:cs typeface="Times New Roman"/>
              </a:rPr>
              <a:t> </a:t>
            </a:r>
            <a:endParaRPr lang="en-US" sz="1700" dirty="0" smtClean="0">
              <a:latin typeface="Courier New"/>
            </a:endParaRPr>
          </a:p>
          <a:p>
            <a:endParaRPr lang="en-US" sz="1700" b="1" dirty="0" smtClean="0">
              <a:solidFill>
                <a:srgbClr val="7F0055"/>
              </a:solidFill>
              <a:latin typeface="Courier New"/>
            </a:endParaRPr>
          </a:p>
          <a:p>
            <a:r>
              <a:rPr lang="en-US" sz="1700" b="1" dirty="0" smtClean="0">
                <a:solidFill>
                  <a:srgbClr val="7F0055"/>
                </a:solidFill>
                <a:latin typeface="Courier New"/>
              </a:rPr>
              <a:t>class</a:t>
            </a:r>
            <a:r>
              <a:rPr lang="en-US" sz="1700" b="1" dirty="0" smtClean="0">
                <a:solidFill>
                  <a:srgbClr val="000000"/>
                </a:solidFill>
                <a:latin typeface="Courier New"/>
              </a:rPr>
              <a:t> </a:t>
            </a:r>
            <a:r>
              <a:rPr lang="en-US" sz="1700" b="1" dirty="0">
                <a:solidFill>
                  <a:srgbClr val="000000"/>
                </a:solidFill>
                <a:latin typeface="Courier New"/>
              </a:rPr>
              <a:t>Entry </a:t>
            </a:r>
            <a:r>
              <a:rPr lang="en-US" sz="1700" b="1" dirty="0" smtClean="0">
                <a:solidFill>
                  <a:srgbClr val="000000"/>
                </a:solidFill>
                <a:latin typeface="Courier New"/>
              </a:rPr>
              <a:t>{}</a:t>
            </a:r>
            <a:endParaRPr lang="en-US" sz="1700" dirty="0"/>
          </a:p>
        </p:txBody>
      </p:sp>
      <p:sp>
        <p:nvSpPr>
          <p:cNvPr id="37" name="Rounded Rectangle 36"/>
          <p:cNvSpPr/>
          <p:nvPr/>
        </p:nvSpPr>
        <p:spPr>
          <a:xfrm>
            <a:off x="425878" y="1690688"/>
            <a:ext cx="4179665" cy="280974"/>
          </a:xfrm>
          <a:prstGeom prst="roundRect">
            <a:avLst>
              <a:gd name="adj" fmla="val 3664"/>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9" name="Rounded Rectangle 38"/>
          <p:cNvSpPr/>
          <p:nvPr/>
        </p:nvSpPr>
        <p:spPr>
          <a:xfrm>
            <a:off x="427838" y="3507793"/>
            <a:ext cx="4179664" cy="277802"/>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0" name="Rounded Rectangle 39"/>
          <p:cNvSpPr/>
          <p:nvPr/>
        </p:nvSpPr>
        <p:spPr>
          <a:xfrm>
            <a:off x="425878" y="5331236"/>
            <a:ext cx="4179665" cy="271464"/>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32629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1" nodeType="clickEffect">
                                  <p:stCondLst>
                                    <p:cond delay="0"/>
                                  </p:stCondLst>
                                  <p:childTnLst>
                                    <p:animMotion origin="layout" path="M 2.77556E-17 1.85185E-6 L -0.00013 0.04213 " pathEditMode="relative" rAng="0" ptsTypes="AA">
                                      <p:cBhvr>
                                        <p:cTn id="22" dur="500" fill="hold"/>
                                        <p:tgtEl>
                                          <p:spTgt spid="37"/>
                                        </p:tgtEl>
                                        <p:attrNameLst>
                                          <p:attrName>ppt_x</p:attrName>
                                          <p:attrName>ppt_y</p:attrName>
                                        </p:attrNameLst>
                                      </p:cBhvr>
                                      <p:rCtr x="-13" y="2106"/>
                                    </p:animMotion>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0" presetClass="path" presetSubtype="0" accel="50000" decel="50000" fill="hold" grpId="2" nodeType="clickEffect">
                                  <p:stCondLst>
                                    <p:cond delay="0"/>
                                  </p:stCondLst>
                                  <p:childTnLst>
                                    <p:animMotion origin="layout" path="M 2.77556E-17 0.0412 L 0.00013 0.07662 " pathEditMode="relative" rAng="0" ptsTypes="AA">
                                      <p:cBhvr>
                                        <p:cTn id="30" dur="500" fill="hold"/>
                                        <p:tgtEl>
                                          <p:spTgt spid="37"/>
                                        </p:tgtEl>
                                        <p:attrNameLst>
                                          <p:attrName>ppt_x</p:attrName>
                                          <p:attrName>ppt_y</p:attrName>
                                        </p:attrNameLst>
                                      </p:cBhvr>
                                      <p:rCtr x="0" y="1759"/>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3"/>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0" presetClass="path" presetSubtype="0" accel="50000" decel="50000" fill="hold" grpId="1" nodeType="clickEffect">
                                  <p:stCondLst>
                                    <p:cond delay="0"/>
                                  </p:stCondLst>
                                  <p:childTnLst>
                                    <p:animMotion origin="layout" path="M 0 0 L 0 0.04028 " pathEditMode="relative" ptsTypes="AA">
                                      <p:cBhvr>
                                        <p:cTn id="56" dur="500" fill="hold"/>
                                        <p:tgtEl>
                                          <p:spTgt spid="39"/>
                                        </p:tgtEl>
                                        <p:attrNameLst>
                                          <p:attrName>ppt_x</p:attrName>
                                          <p:attrName>ppt_y</p:attrName>
                                        </p:attrNameLst>
                                      </p:cBhvr>
                                    </p:animMotion>
                                  </p:childTnLst>
                                </p:cTn>
                              </p:par>
                              <p:par>
                                <p:cTn id="57" presetID="1" presetClass="exit" presetSubtype="0" fill="hold" grpId="2" nodeType="withEffect">
                                  <p:stCondLst>
                                    <p:cond delay="0"/>
                                  </p:stCondLst>
                                  <p:childTnLst>
                                    <p:set>
                                      <p:cBhvr>
                                        <p:cTn id="58" dur="1" fill="hold">
                                          <p:stCondLst>
                                            <p:cond delay="0"/>
                                          </p:stCondLst>
                                        </p:cTn>
                                        <p:tgtEl>
                                          <p:spTgt spid="40"/>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3" nodeType="clickEffect">
                                  <p:stCondLst>
                                    <p:cond delay="0"/>
                                  </p:stCondLst>
                                  <p:childTnLst>
                                    <p:set>
                                      <p:cBhvr>
                                        <p:cTn id="68" dur="1" fill="hold">
                                          <p:stCondLst>
                                            <p:cond delay="0"/>
                                          </p:stCondLst>
                                        </p:cTn>
                                        <p:tgtEl>
                                          <p:spTgt spid="4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35"/>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23"/>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xit" presetSubtype="0" fill="hold" grpId="4" nodeType="clickEffect">
                                  <p:stCondLst>
                                    <p:cond delay="0"/>
                                  </p:stCondLst>
                                  <p:childTnLst>
                                    <p:set>
                                      <p:cBhvr>
                                        <p:cTn id="78" dur="1" fill="hold">
                                          <p:stCondLst>
                                            <p:cond delay="0"/>
                                          </p:stCondLst>
                                        </p:cTn>
                                        <p:tgtEl>
                                          <p:spTgt spid="40"/>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2" nodeType="clickEffect">
                                  <p:stCondLst>
                                    <p:cond delay="0"/>
                                  </p:stCondLst>
                                  <p:childTnLst>
                                    <p:set>
                                      <p:cBhvr>
                                        <p:cTn id="82" dur="1" fill="hold">
                                          <p:stCondLst>
                                            <p:cond delay="0"/>
                                          </p:stCondLst>
                                        </p:cTn>
                                        <p:tgtEl>
                                          <p:spTgt spid="39"/>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0" presetClass="path" presetSubtype="0" accel="50000" decel="50000" fill="hold" grpId="3" nodeType="clickEffect">
                                  <p:stCondLst>
                                    <p:cond delay="0"/>
                                  </p:stCondLst>
                                  <p:childTnLst>
                                    <p:animMotion origin="layout" path="M 2.77556E-17 0.07916 L 2.77556E-17 0.10833 " pathEditMode="relative" rAng="0" ptsTypes="AA">
                                      <p:cBhvr>
                                        <p:cTn id="86" dur="500" fill="hold"/>
                                        <p:tgtEl>
                                          <p:spTgt spid="37"/>
                                        </p:tgtEl>
                                        <p:attrNameLst>
                                          <p:attrName>ppt_x</p:attrName>
                                          <p:attrName>ppt_y</p:attrName>
                                        </p:attrNameLst>
                                      </p:cBhvr>
                                      <p:rCtr x="0" y="1458"/>
                                    </p:animMotion>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0" nodeType="clickEffect">
                                  <p:stCondLst>
                                    <p:cond delay="0"/>
                                  </p:stCondLst>
                                  <p:childTnLst>
                                    <p:set>
                                      <p:cBhvr>
                                        <p:cTn id="90" dur="1" fill="hold">
                                          <p:stCondLst>
                                            <p:cond delay="0"/>
                                          </p:stCondLst>
                                        </p:cTn>
                                        <p:tgtEl>
                                          <p:spTgt spid="15"/>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0" presetClass="path" presetSubtype="0" accel="50000" decel="50000" fill="hold" grpId="4" nodeType="clickEffect">
                                  <p:stCondLst>
                                    <p:cond delay="0"/>
                                  </p:stCondLst>
                                  <p:childTnLst>
                                    <p:animMotion origin="layout" path="M 2.77556E-17 0.10833 L 2.77556E-17 0.15393 " pathEditMode="relative" rAng="0" ptsTypes="AA">
                                      <p:cBhvr>
                                        <p:cTn id="94" dur="500" fill="hold"/>
                                        <p:tgtEl>
                                          <p:spTgt spid="37"/>
                                        </p:tgtEl>
                                        <p:attrNameLst>
                                          <p:attrName>ppt_x</p:attrName>
                                          <p:attrName>ppt_y</p:attrName>
                                        </p:attrNameLst>
                                      </p:cBhvr>
                                      <p:rCtr x="0" y="2269"/>
                                    </p:animMotion>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3" nodeType="clickEffect">
                                  <p:stCondLst>
                                    <p:cond delay="0"/>
                                  </p:stCondLst>
                                  <p:childTnLst>
                                    <p:set>
                                      <p:cBhvr>
                                        <p:cTn id="98" dur="1" fill="hold">
                                          <p:stCondLst>
                                            <p:cond delay="0"/>
                                          </p:stCondLst>
                                        </p:cTn>
                                        <p:tgtEl>
                                          <p:spTgt spid="39"/>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30"/>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18"/>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5" nodeType="clickEffect">
                                  <p:stCondLst>
                                    <p:cond delay="0"/>
                                  </p:stCondLst>
                                  <p:childTnLst>
                                    <p:set>
                                      <p:cBhvr>
                                        <p:cTn id="108" dur="1" fill="hold">
                                          <p:stCondLst>
                                            <p:cond delay="0"/>
                                          </p:stCondLst>
                                        </p:cTn>
                                        <p:tgtEl>
                                          <p:spTgt spid="40"/>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nodeType="clickEffect">
                                  <p:stCondLst>
                                    <p:cond delay="0"/>
                                  </p:stCondLst>
                                  <p:childTnLst>
                                    <p:set>
                                      <p:cBhvr>
                                        <p:cTn id="112" dur="1" fill="hold">
                                          <p:stCondLst>
                                            <p:cond delay="0"/>
                                          </p:stCondLst>
                                        </p:cTn>
                                        <p:tgtEl>
                                          <p:spTgt spid="32"/>
                                        </p:tgtEl>
                                        <p:attrNameLst>
                                          <p:attrName>style.visibility</p:attrName>
                                        </p:attrNameLst>
                                      </p:cBhvr>
                                      <p:to>
                                        <p:strVal val="visible"/>
                                      </p:to>
                                    </p:set>
                                  </p:childTnLst>
                                </p:cTn>
                              </p:par>
                              <p:par>
                                <p:cTn id="113" presetID="1" presetClass="entr" presetSubtype="0" fill="hold" grpId="0" nodeType="withEffect">
                                  <p:stCondLst>
                                    <p:cond delay="0"/>
                                  </p:stCondLst>
                                  <p:childTnLst>
                                    <p:set>
                                      <p:cBhvr>
                                        <p:cTn id="114" dur="1" fill="hold">
                                          <p:stCondLst>
                                            <p:cond delay="0"/>
                                          </p:stCondLst>
                                        </p:cTn>
                                        <p:tgtEl>
                                          <p:spTgt spid="26"/>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6" nodeType="clickEffect">
                                  <p:stCondLst>
                                    <p:cond delay="0"/>
                                  </p:stCondLst>
                                  <p:childTnLst>
                                    <p:set>
                                      <p:cBhvr>
                                        <p:cTn id="118" dur="1" fill="hold">
                                          <p:stCondLst>
                                            <p:cond delay="0"/>
                                          </p:stCondLst>
                                        </p:cTn>
                                        <p:tgtEl>
                                          <p:spTgt spid="40"/>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0" presetClass="path" presetSubtype="0" accel="50000" decel="50000" fill="hold" grpId="4" nodeType="clickEffect">
                                  <p:stCondLst>
                                    <p:cond delay="0"/>
                                  </p:stCondLst>
                                  <p:childTnLst>
                                    <p:animMotion origin="layout" path="M -4.16667E-7 -2.96296E-6 L 1.47994E-17 -3.33333E-6 " pathEditMode="relative" rAng="0" ptsTypes="AA">
                                      <p:cBhvr>
                                        <p:cTn id="122" dur="500" fill="hold"/>
                                        <p:tgtEl>
                                          <p:spTgt spid="39"/>
                                        </p:tgtEl>
                                        <p:attrNameLst>
                                          <p:attrName>ppt_x</p:attrName>
                                          <p:attrName>ppt_y</p:attrName>
                                        </p:attrNameLst>
                                      </p:cBhvr>
                                      <p:rCtr x="-13" y="1944"/>
                                    </p:animMotion>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29"/>
                                        </p:tgtEl>
                                        <p:attrNameLst>
                                          <p:attrName>style.visibility</p:attrName>
                                        </p:attrNameLst>
                                      </p:cBhvr>
                                      <p:to>
                                        <p:strVal val="visible"/>
                                      </p:to>
                                    </p:set>
                                  </p:childTnLst>
                                </p:cTn>
                              </p:par>
                              <p:par>
                                <p:cTn id="127" presetID="1" presetClass="entr" presetSubtype="0" fill="hold" grpId="0" nodeType="withEffect">
                                  <p:stCondLst>
                                    <p:cond delay="0"/>
                                  </p:stCondLst>
                                  <p:childTnLst>
                                    <p:set>
                                      <p:cBhvr>
                                        <p:cTn id="128" dur="1" fill="hold">
                                          <p:stCondLst>
                                            <p:cond delay="0"/>
                                          </p:stCondLst>
                                        </p:cTn>
                                        <p:tgtEl>
                                          <p:spTgt spid="21"/>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7" nodeType="clickEffect">
                                  <p:stCondLst>
                                    <p:cond delay="0"/>
                                  </p:stCondLst>
                                  <p:childTnLst>
                                    <p:set>
                                      <p:cBhvr>
                                        <p:cTn id="132" dur="1" fill="hold">
                                          <p:stCondLst>
                                            <p:cond delay="0"/>
                                          </p:stCondLst>
                                        </p:cTn>
                                        <p:tgtEl>
                                          <p:spTgt spid="40"/>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1" presetClass="entr" presetSubtype="0" fill="hold" nodeType="clickEffect">
                                  <p:stCondLst>
                                    <p:cond delay="0"/>
                                  </p:stCondLst>
                                  <p:childTnLst>
                                    <p:set>
                                      <p:cBhvr>
                                        <p:cTn id="136" dur="1" fill="hold">
                                          <p:stCondLst>
                                            <p:cond delay="0"/>
                                          </p:stCondLst>
                                        </p:cTn>
                                        <p:tgtEl>
                                          <p:spTgt spid="34"/>
                                        </p:tgtEl>
                                        <p:attrNameLst>
                                          <p:attrName>style.visibility</p:attrName>
                                        </p:attrNameLst>
                                      </p:cBhvr>
                                      <p:to>
                                        <p:strVal val="visible"/>
                                      </p:to>
                                    </p:set>
                                  </p:childTnLst>
                                </p:cTn>
                              </p:par>
                              <p:par>
                                <p:cTn id="137" presetID="1" presetClass="entr" presetSubtype="0" fill="hold" grpId="0" nodeType="withEffect">
                                  <p:stCondLst>
                                    <p:cond delay="0"/>
                                  </p:stCondLst>
                                  <p:childTnLst>
                                    <p:set>
                                      <p:cBhvr>
                                        <p:cTn id="13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37" grpId="0" animBg="1"/>
      <p:bldP spid="37" grpId="1" animBg="1"/>
      <p:bldP spid="37" grpId="2" animBg="1"/>
      <p:bldP spid="37" grpId="3" animBg="1"/>
      <p:bldP spid="37" grpId="4" animBg="1"/>
      <p:bldP spid="39" grpId="0" animBg="1"/>
      <p:bldP spid="39" grpId="1" animBg="1"/>
      <p:bldP spid="39" grpId="2" animBg="1"/>
      <p:bldP spid="39" grpId="3" animBg="1"/>
      <p:bldP spid="39" grpId="4" animBg="1"/>
      <p:bldP spid="40" grpId="1" animBg="1"/>
      <p:bldP spid="40" grpId="2" animBg="1"/>
      <p:bldP spid="40" grpId="3" animBg="1"/>
      <p:bldP spid="40" grpId="4" animBg="1"/>
      <p:bldP spid="40" grpId="5" animBg="1"/>
      <p:bldP spid="40" grpId="6" animBg="1"/>
      <p:bldP spid="40" grpId="7"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Heap Partitioning </a:t>
            </a:r>
            <a:endParaRPr lang="en-US" sz="5400" dirty="0"/>
          </a:p>
        </p:txBody>
      </p:sp>
      <p:sp>
        <p:nvSpPr>
          <p:cNvPr id="3" name="Content Placeholder 2"/>
          <p:cNvSpPr>
            <a:spLocks noGrp="1"/>
          </p:cNvSpPr>
          <p:nvPr>
            <p:ph idx="1"/>
          </p:nvPr>
        </p:nvSpPr>
        <p:spPr/>
        <p:txBody>
          <a:bodyPr>
            <a:normAutofit/>
          </a:bodyPr>
          <a:lstStyle/>
          <a:p>
            <a:r>
              <a:rPr lang="en-US" dirty="0" smtClean="0"/>
              <a:t>Generating code so that objects </a:t>
            </a:r>
            <a:r>
              <a:rPr lang="en-US" dirty="0"/>
              <a:t>in the program’s memory </a:t>
            </a:r>
            <a:r>
              <a:rPr lang="en-US" dirty="0" smtClean="0"/>
              <a:t>are partitioned between multiple “locations”</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2</a:t>
            </a:fld>
            <a:endParaRPr lang="en-US"/>
          </a:p>
        </p:txBody>
      </p:sp>
      <p:sp>
        <p:nvSpPr>
          <p:cNvPr id="6" name="Oval 5"/>
          <p:cNvSpPr/>
          <p:nvPr/>
        </p:nvSpPr>
        <p:spPr>
          <a:xfrm>
            <a:off x="9241710" y="3116840"/>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p:cNvSpPr/>
          <p:nvPr/>
        </p:nvSpPr>
        <p:spPr>
          <a:xfrm>
            <a:off x="7853176" y="3286177"/>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p:cNvSpPr/>
          <p:nvPr/>
        </p:nvSpPr>
        <p:spPr>
          <a:xfrm>
            <a:off x="8699844" y="4148432"/>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p:cNvSpPr/>
          <p:nvPr/>
        </p:nvSpPr>
        <p:spPr>
          <a:xfrm>
            <a:off x="9783577" y="4464892"/>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9258643" y="5707114"/>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7311310" y="4170412"/>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p:nvSpPr>
        <p:spPr>
          <a:xfrm>
            <a:off x="8395044" y="4871292"/>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p:cNvSpPr/>
          <p:nvPr/>
        </p:nvSpPr>
        <p:spPr>
          <a:xfrm>
            <a:off x="7683843" y="5503914"/>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a:stCxn id="8" idx="5"/>
            <a:endCxn id="11" idx="0"/>
          </p:cNvCxnSpPr>
          <p:nvPr/>
        </p:nvCxnSpPr>
        <p:spPr>
          <a:xfrm>
            <a:off x="9588594" y="3463724"/>
            <a:ext cx="398183" cy="100116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10" idx="6"/>
            <a:endCxn id="11" idx="2"/>
          </p:cNvCxnSpPr>
          <p:nvPr/>
        </p:nvCxnSpPr>
        <p:spPr>
          <a:xfrm>
            <a:off x="9106244" y="4351632"/>
            <a:ext cx="677333" cy="31646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9" idx="6"/>
            <a:endCxn id="8" idx="2"/>
          </p:cNvCxnSpPr>
          <p:nvPr/>
        </p:nvCxnSpPr>
        <p:spPr>
          <a:xfrm flipV="1">
            <a:off x="8259576" y="3320040"/>
            <a:ext cx="982134" cy="1693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3" idx="4"/>
            <a:endCxn id="15" idx="1"/>
          </p:cNvCxnSpPr>
          <p:nvPr/>
        </p:nvCxnSpPr>
        <p:spPr>
          <a:xfrm>
            <a:off x="7514510" y="4576812"/>
            <a:ext cx="228849" cy="98661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1" idx="4"/>
            <a:endCxn id="12" idx="7"/>
          </p:cNvCxnSpPr>
          <p:nvPr/>
        </p:nvCxnSpPr>
        <p:spPr>
          <a:xfrm flipH="1">
            <a:off x="9605527" y="4871292"/>
            <a:ext cx="381250" cy="8953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a:stCxn id="14" idx="5"/>
            <a:endCxn id="12" idx="1"/>
          </p:cNvCxnSpPr>
          <p:nvPr/>
        </p:nvCxnSpPr>
        <p:spPr>
          <a:xfrm>
            <a:off x="8741928" y="5218176"/>
            <a:ext cx="576231" cy="5484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15" idx="5"/>
            <a:endCxn id="12" idx="3"/>
          </p:cNvCxnSpPr>
          <p:nvPr/>
        </p:nvCxnSpPr>
        <p:spPr>
          <a:xfrm>
            <a:off x="8030727" y="5850798"/>
            <a:ext cx="1287432" cy="2032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0" idx="4"/>
            <a:endCxn id="14" idx="7"/>
          </p:cNvCxnSpPr>
          <p:nvPr/>
        </p:nvCxnSpPr>
        <p:spPr>
          <a:xfrm flipH="1">
            <a:off x="8741928" y="4554832"/>
            <a:ext cx="161116" cy="375976"/>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8" idx="3"/>
            <a:endCxn id="10" idx="0"/>
          </p:cNvCxnSpPr>
          <p:nvPr/>
        </p:nvCxnSpPr>
        <p:spPr>
          <a:xfrm flipH="1">
            <a:off x="8903044" y="3463724"/>
            <a:ext cx="398182" cy="6847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9" idx="5"/>
            <a:endCxn id="10" idx="1"/>
          </p:cNvCxnSpPr>
          <p:nvPr/>
        </p:nvCxnSpPr>
        <p:spPr>
          <a:xfrm>
            <a:off x="8200060" y="3633061"/>
            <a:ext cx="559300" cy="57488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9" idx="3"/>
            <a:endCxn id="13" idx="0"/>
          </p:cNvCxnSpPr>
          <p:nvPr/>
        </p:nvCxnSpPr>
        <p:spPr>
          <a:xfrm flipH="1">
            <a:off x="7514510" y="3633061"/>
            <a:ext cx="398182" cy="53735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4" idx="3"/>
            <a:endCxn id="15" idx="7"/>
          </p:cNvCxnSpPr>
          <p:nvPr/>
        </p:nvCxnSpPr>
        <p:spPr>
          <a:xfrm flipH="1">
            <a:off x="8030727" y="5218176"/>
            <a:ext cx="423833" cy="34525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a:xfrm>
            <a:off x="5812074" y="3136746"/>
            <a:ext cx="4918385" cy="3143769"/>
            <a:chOff x="5812074" y="3136746"/>
            <a:chExt cx="4918385" cy="3143769"/>
          </a:xfrm>
        </p:grpSpPr>
        <p:cxnSp>
          <p:nvCxnSpPr>
            <p:cNvPr id="48" name="Straight Connector 47"/>
            <p:cNvCxnSpPr/>
            <p:nvPr/>
          </p:nvCxnSpPr>
          <p:spPr>
            <a:xfrm>
              <a:off x="8957484" y="3388577"/>
              <a:ext cx="1755486" cy="16285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8445500" y="3735032"/>
              <a:ext cx="2064270" cy="14853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8039100" y="3136746"/>
              <a:ext cx="571500" cy="1081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5812074" y="5849409"/>
              <a:ext cx="140242" cy="1437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0712970" y="5423540"/>
              <a:ext cx="17489" cy="2945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flipV="1">
              <a:off x="6738800" y="5777594"/>
              <a:ext cx="3847975" cy="2257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flipV="1">
              <a:off x="6239684" y="6064962"/>
              <a:ext cx="4347091" cy="21555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flipH="1">
              <a:off x="6738800" y="3938232"/>
              <a:ext cx="1503500" cy="15745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a:xfrm flipH="1">
              <a:off x="8385984" y="3388577"/>
              <a:ext cx="284132" cy="20277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7979584" y="3280430"/>
              <a:ext cx="119032" cy="31091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flipH="1">
              <a:off x="5812074" y="3280430"/>
              <a:ext cx="1880142" cy="21625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flipH="1">
              <a:off x="6239684" y="5800172"/>
              <a:ext cx="211748" cy="1929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0" name="Rounded Rectangle 59"/>
          <p:cNvSpPr/>
          <p:nvPr/>
        </p:nvSpPr>
        <p:spPr>
          <a:xfrm>
            <a:off x="7386634" y="2882163"/>
            <a:ext cx="1728787" cy="1218348"/>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1" name="Rounded Rectangle 60"/>
          <p:cNvSpPr/>
          <p:nvPr/>
        </p:nvSpPr>
        <p:spPr>
          <a:xfrm>
            <a:off x="5469171" y="5294950"/>
            <a:ext cx="1427735" cy="1100307"/>
          </a:xfrm>
          <a:prstGeom prst="roundRect">
            <a:avLst/>
          </a:prstGeom>
          <a:noFill/>
          <a:ln w="28575">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2" name="Rounded Rectangle 61"/>
          <p:cNvSpPr/>
          <p:nvPr/>
        </p:nvSpPr>
        <p:spPr>
          <a:xfrm>
            <a:off x="10247351" y="4918482"/>
            <a:ext cx="881837" cy="1330295"/>
          </a:xfrm>
          <a:prstGeom prst="roundRect">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776532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1"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1"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0" presetClass="path" presetSubtype="0" accel="50000" decel="50000" fill="hold" grpId="0" nodeType="clickEffect">
                                  <p:stCondLst>
                                    <p:cond delay="0"/>
                                  </p:stCondLst>
                                  <p:childTnLst>
                                    <p:animMotion origin="layout" path="M -0.00065 -0.00209 L -0.05208 -0.01227 " pathEditMode="relative" rAng="0" ptsTypes="AA">
                                      <p:cBhvr>
                                        <p:cTn id="48" dur="500" fill="hold"/>
                                        <p:tgtEl>
                                          <p:spTgt spid="6"/>
                                        </p:tgtEl>
                                        <p:attrNameLst>
                                          <p:attrName>ppt_x</p:attrName>
                                          <p:attrName>ppt_y</p:attrName>
                                        </p:attrNameLst>
                                      </p:cBhvr>
                                      <p:rCtr x="-2578" y="-509"/>
                                    </p:animMotion>
                                  </p:childTnLst>
                                </p:cTn>
                              </p:par>
                              <p:par>
                                <p:cTn id="49" presetID="0" presetClass="path" presetSubtype="0" accel="50000" decel="50000" fill="hold" grpId="0" nodeType="withEffect">
                                  <p:stCondLst>
                                    <p:cond delay="0"/>
                                  </p:stCondLst>
                                  <p:childTnLst>
                                    <p:animMotion origin="layout" path="M 2.70833E-6 3.7037E-6 L -0.0181 -0.05301 " pathEditMode="relative" ptsTypes="AA">
                                      <p:cBhvr>
                                        <p:cTn id="50" dur="500" fill="hold"/>
                                        <p:tgtEl>
                                          <p:spTgt spid="7"/>
                                        </p:tgtEl>
                                        <p:attrNameLst>
                                          <p:attrName>ppt_x</p:attrName>
                                          <p:attrName>ppt_y</p:attrName>
                                        </p:attrNameLst>
                                      </p:cBhvr>
                                    </p:animMotion>
                                  </p:childTnLst>
                                </p:cTn>
                              </p:par>
                              <p:par>
                                <p:cTn id="51" presetID="0" presetClass="path" presetSubtype="0" accel="50000" decel="50000" fill="hold" grpId="0" nodeType="withEffect">
                                  <p:stCondLst>
                                    <p:cond delay="0"/>
                                  </p:stCondLst>
                                  <p:childTnLst>
                                    <p:animMotion origin="layout" path="M 1.66667E-6 -7.40741E-7 L -0.05417 -0.09005 " pathEditMode="relative" rAng="0" ptsTypes="AA">
                                      <p:cBhvr>
                                        <p:cTn id="52" dur="500" fill="hold"/>
                                        <p:tgtEl>
                                          <p:spTgt spid="8"/>
                                        </p:tgtEl>
                                        <p:attrNameLst>
                                          <p:attrName>ppt_x</p:attrName>
                                          <p:attrName>ppt_y</p:attrName>
                                        </p:attrNameLst>
                                      </p:cBhvr>
                                      <p:rCtr x="-2708" y="-4514"/>
                                    </p:animMotion>
                                  </p:childTnLst>
                                </p:cTn>
                              </p:par>
                              <p:par>
                                <p:cTn id="53" presetID="0" presetClass="path" presetSubtype="0" accel="50000" decel="50000" fill="hold" grpId="0" nodeType="withEffect">
                                  <p:stCondLst>
                                    <p:cond delay="0"/>
                                  </p:stCondLst>
                                  <p:childTnLst>
                                    <p:animMotion origin="layout" path="M 3.75E-6 -2.96296E-6 L -0.13972 0.18588 " pathEditMode="relative" rAng="0" ptsTypes="AA">
                                      <p:cBhvr>
                                        <p:cTn id="54" dur="500" fill="hold"/>
                                        <p:tgtEl>
                                          <p:spTgt spid="11"/>
                                        </p:tgtEl>
                                        <p:attrNameLst>
                                          <p:attrName>ppt_x</p:attrName>
                                          <p:attrName>ppt_y</p:attrName>
                                        </p:attrNameLst>
                                      </p:cBhvr>
                                      <p:rCtr x="-6992" y="9282"/>
                                    </p:animMotion>
                                  </p:childTnLst>
                                </p:cTn>
                              </p:par>
                              <p:par>
                                <p:cTn id="55" presetID="0" presetClass="path" presetSubtype="0" accel="50000" decel="50000" fill="hold" grpId="0" nodeType="withEffect">
                                  <p:stCondLst>
                                    <p:cond delay="0"/>
                                  </p:stCondLst>
                                  <p:childTnLst>
                                    <p:animMotion origin="layout" path="M 1.66667E-6 3.7037E-6 L -0.1638 0.08449 " pathEditMode="relative" rAng="0" ptsTypes="AA">
                                      <p:cBhvr>
                                        <p:cTn id="56" dur="500" fill="hold"/>
                                        <p:tgtEl>
                                          <p:spTgt spid="12"/>
                                        </p:tgtEl>
                                        <p:attrNameLst>
                                          <p:attrName>ppt_x</p:attrName>
                                          <p:attrName>ppt_y</p:attrName>
                                        </p:attrNameLst>
                                      </p:cBhvr>
                                      <p:rCtr x="-8190" y="4213"/>
                                    </p:animMotion>
                                  </p:childTnLst>
                                </p:cTn>
                              </p:par>
                              <p:par>
                                <p:cTn id="57" presetID="0" presetClass="path" presetSubtype="0" accel="50000" decel="50000" fill="hold" grpId="0" nodeType="withEffect">
                                  <p:stCondLst>
                                    <p:cond delay="0"/>
                                  </p:stCondLst>
                                  <p:childTnLst>
                                    <p:animMotion origin="layout" path="M 5E-6 4.07407E-6 L -0.14714 0.06203 " pathEditMode="relative" rAng="0" ptsTypes="AA">
                                      <p:cBhvr>
                                        <p:cTn id="58" dur="500" fill="hold"/>
                                        <p:tgtEl>
                                          <p:spTgt spid="13"/>
                                        </p:tgtEl>
                                        <p:attrNameLst>
                                          <p:attrName>ppt_x</p:attrName>
                                          <p:attrName>ppt_y</p:attrName>
                                        </p:attrNameLst>
                                      </p:cBhvr>
                                      <p:rCtr x="-7357" y="3102"/>
                                    </p:animMotion>
                                  </p:childTnLst>
                                </p:cTn>
                              </p:par>
                              <p:par>
                                <p:cTn id="59" presetID="0" presetClass="path" presetSubtype="0" accel="50000" decel="50000" fill="hold" grpId="0" nodeType="withEffect">
                                  <p:stCondLst>
                                    <p:cond delay="0"/>
                                  </p:stCondLst>
                                  <p:childTnLst>
                                    <p:animMotion origin="layout" path="M -6.25E-7 2.96296E-6 L 0.06003 0.08009 " pathEditMode="relative" rAng="0" ptsTypes="AA">
                                      <p:cBhvr>
                                        <p:cTn id="60" dur="500" fill="hold"/>
                                        <p:tgtEl>
                                          <p:spTgt spid="9"/>
                                        </p:tgtEl>
                                        <p:attrNameLst>
                                          <p:attrName>ppt_x</p:attrName>
                                          <p:attrName>ppt_y</p:attrName>
                                        </p:attrNameLst>
                                      </p:cBhvr>
                                      <p:rCtr x="2995" y="4005"/>
                                    </p:animMotion>
                                  </p:childTnLst>
                                </p:cTn>
                              </p:par>
                              <p:par>
                                <p:cTn id="61" presetID="0" presetClass="path" presetSubtype="0" accel="50000" decel="50000" fill="hold" grpId="0" nodeType="withEffect">
                                  <p:stCondLst>
                                    <p:cond delay="0"/>
                                  </p:stCondLst>
                                  <p:childTnLst>
                                    <p:animMotion origin="layout" path="M -2.29167E-6 4.44444E-6 L 0.10482 0.00162 " pathEditMode="relative" rAng="0" ptsTypes="AA">
                                      <p:cBhvr>
                                        <p:cTn id="62" dur="500" fill="hold"/>
                                        <p:tgtEl>
                                          <p:spTgt spid="10"/>
                                        </p:tgtEl>
                                        <p:attrNameLst>
                                          <p:attrName>ppt_x</p:attrName>
                                          <p:attrName>ppt_y</p:attrName>
                                        </p:attrNameLst>
                                      </p:cBhvr>
                                      <p:rCtr x="5221" y="69"/>
                                    </p:animMotion>
                                  </p:childTnLst>
                                </p:cTn>
                              </p:par>
                              <p:par>
                                <p:cTn id="63" presetID="10" presetClass="exit" presetSubtype="0" fill="hold" nodeType="withEffect">
                                  <p:stCondLst>
                                    <p:cond delay="0"/>
                                  </p:stCondLst>
                                  <p:childTnLst>
                                    <p:animEffect transition="out" filter="fade">
                                      <p:cBhvr>
                                        <p:cTn id="64" dur="500"/>
                                        <p:tgtEl>
                                          <p:spTgt spid="14"/>
                                        </p:tgtEl>
                                      </p:cBhvr>
                                    </p:animEffect>
                                    <p:set>
                                      <p:cBhvr>
                                        <p:cTn id="65" dur="1" fill="hold">
                                          <p:stCondLst>
                                            <p:cond delay="499"/>
                                          </p:stCondLst>
                                        </p:cTn>
                                        <p:tgtEl>
                                          <p:spTgt spid="14"/>
                                        </p:tgtEl>
                                        <p:attrNameLst>
                                          <p:attrName>style.visibility</p:attrName>
                                        </p:attrNameLst>
                                      </p:cBhvr>
                                      <p:to>
                                        <p:strVal val="hidden"/>
                                      </p:to>
                                    </p:set>
                                  </p:childTnLst>
                                </p:cTn>
                              </p:par>
                              <p:par>
                                <p:cTn id="66" presetID="10" presetClass="exit" presetSubtype="0" fill="hold" nodeType="withEffect">
                                  <p:stCondLst>
                                    <p:cond delay="0"/>
                                  </p:stCondLst>
                                  <p:childTnLst>
                                    <p:animEffect transition="out" filter="fade">
                                      <p:cBhvr>
                                        <p:cTn id="67" dur="500"/>
                                        <p:tgtEl>
                                          <p:spTgt spid="15"/>
                                        </p:tgtEl>
                                      </p:cBhvr>
                                    </p:animEffect>
                                    <p:set>
                                      <p:cBhvr>
                                        <p:cTn id="68" dur="1" fill="hold">
                                          <p:stCondLst>
                                            <p:cond delay="499"/>
                                          </p:stCondLst>
                                        </p:cTn>
                                        <p:tgtEl>
                                          <p:spTgt spid="15"/>
                                        </p:tgtEl>
                                        <p:attrNameLst>
                                          <p:attrName>style.visibility</p:attrName>
                                        </p:attrNameLst>
                                      </p:cBhvr>
                                      <p:to>
                                        <p:strVal val="hidden"/>
                                      </p:to>
                                    </p:set>
                                  </p:childTnLst>
                                </p:cTn>
                              </p:par>
                              <p:par>
                                <p:cTn id="69" presetID="10" presetClass="exit" presetSubtype="0" fill="hold" nodeType="withEffect">
                                  <p:stCondLst>
                                    <p:cond delay="0"/>
                                  </p:stCondLst>
                                  <p:childTnLst>
                                    <p:animEffect transition="out" filter="fade">
                                      <p:cBhvr>
                                        <p:cTn id="70" dur="500"/>
                                        <p:tgtEl>
                                          <p:spTgt spid="22"/>
                                        </p:tgtEl>
                                      </p:cBhvr>
                                    </p:animEffect>
                                    <p:set>
                                      <p:cBhvr>
                                        <p:cTn id="71" dur="1" fill="hold">
                                          <p:stCondLst>
                                            <p:cond delay="499"/>
                                          </p:stCondLst>
                                        </p:cTn>
                                        <p:tgtEl>
                                          <p:spTgt spid="22"/>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16"/>
                                        </p:tgtEl>
                                      </p:cBhvr>
                                    </p:animEffect>
                                    <p:set>
                                      <p:cBhvr>
                                        <p:cTn id="74" dur="1" fill="hold">
                                          <p:stCondLst>
                                            <p:cond delay="499"/>
                                          </p:stCondLst>
                                        </p:cTn>
                                        <p:tgtEl>
                                          <p:spTgt spid="16"/>
                                        </p:tgtEl>
                                        <p:attrNameLst>
                                          <p:attrName>style.visibility</p:attrName>
                                        </p:attrNameLst>
                                      </p:cBhvr>
                                      <p:to>
                                        <p:strVal val="hidden"/>
                                      </p:to>
                                    </p:set>
                                  </p:childTnLst>
                                </p:cTn>
                              </p:par>
                              <p:par>
                                <p:cTn id="75" presetID="10" presetClass="exit" presetSubtype="0" fill="hold" nodeType="withEffect">
                                  <p:stCondLst>
                                    <p:cond delay="0"/>
                                  </p:stCondLst>
                                  <p:childTnLst>
                                    <p:animEffect transition="out" filter="fade">
                                      <p:cBhvr>
                                        <p:cTn id="76" dur="500"/>
                                        <p:tgtEl>
                                          <p:spTgt spid="23"/>
                                        </p:tgtEl>
                                      </p:cBhvr>
                                    </p:animEffect>
                                    <p:set>
                                      <p:cBhvr>
                                        <p:cTn id="77" dur="1" fill="hold">
                                          <p:stCondLst>
                                            <p:cond delay="499"/>
                                          </p:stCondLst>
                                        </p:cTn>
                                        <p:tgtEl>
                                          <p:spTgt spid="23"/>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24"/>
                                        </p:tgtEl>
                                      </p:cBhvr>
                                    </p:animEffect>
                                    <p:set>
                                      <p:cBhvr>
                                        <p:cTn id="80" dur="1" fill="hold">
                                          <p:stCondLst>
                                            <p:cond delay="499"/>
                                          </p:stCondLst>
                                        </p:cTn>
                                        <p:tgtEl>
                                          <p:spTgt spid="24"/>
                                        </p:tgtEl>
                                        <p:attrNameLst>
                                          <p:attrName>style.visibility</p:attrName>
                                        </p:attrNameLst>
                                      </p:cBhvr>
                                      <p:to>
                                        <p:strVal val="hidden"/>
                                      </p:to>
                                    </p:set>
                                  </p:childTnLst>
                                </p:cTn>
                              </p:par>
                              <p:par>
                                <p:cTn id="81" presetID="10" presetClass="exit" presetSubtype="0" fill="hold" nodeType="withEffect">
                                  <p:stCondLst>
                                    <p:cond delay="0"/>
                                  </p:stCondLst>
                                  <p:childTnLst>
                                    <p:animEffect transition="out" filter="fade">
                                      <p:cBhvr>
                                        <p:cTn id="82" dur="500"/>
                                        <p:tgtEl>
                                          <p:spTgt spid="17"/>
                                        </p:tgtEl>
                                      </p:cBhvr>
                                    </p:animEffect>
                                    <p:set>
                                      <p:cBhvr>
                                        <p:cTn id="83" dur="1" fill="hold">
                                          <p:stCondLst>
                                            <p:cond delay="499"/>
                                          </p:stCondLst>
                                        </p:cTn>
                                        <p:tgtEl>
                                          <p:spTgt spid="17"/>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25"/>
                                        </p:tgtEl>
                                      </p:cBhvr>
                                    </p:animEffect>
                                    <p:set>
                                      <p:cBhvr>
                                        <p:cTn id="86" dur="1" fill="hold">
                                          <p:stCondLst>
                                            <p:cond delay="499"/>
                                          </p:stCondLst>
                                        </p:cTn>
                                        <p:tgtEl>
                                          <p:spTgt spid="25"/>
                                        </p:tgtEl>
                                        <p:attrNameLst>
                                          <p:attrName>style.visibility</p:attrName>
                                        </p:attrNameLst>
                                      </p:cBhvr>
                                      <p:to>
                                        <p:strVal val="hidden"/>
                                      </p:to>
                                    </p:set>
                                  </p:childTnLst>
                                </p:cTn>
                              </p:par>
                              <p:par>
                                <p:cTn id="87" presetID="10" presetClass="exit" presetSubtype="0" fill="hold" nodeType="withEffect">
                                  <p:stCondLst>
                                    <p:cond delay="0"/>
                                  </p:stCondLst>
                                  <p:childTnLst>
                                    <p:animEffect transition="out" filter="fade">
                                      <p:cBhvr>
                                        <p:cTn id="88" dur="500"/>
                                        <p:tgtEl>
                                          <p:spTgt spid="21"/>
                                        </p:tgtEl>
                                      </p:cBhvr>
                                    </p:animEffect>
                                    <p:set>
                                      <p:cBhvr>
                                        <p:cTn id="89" dur="1" fill="hold">
                                          <p:stCondLst>
                                            <p:cond delay="499"/>
                                          </p:stCondLst>
                                        </p:cTn>
                                        <p:tgtEl>
                                          <p:spTgt spid="21"/>
                                        </p:tgtEl>
                                        <p:attrNameLst>
                                          <p:attrName>style.visibility</p:attrName>
                                        </p:attrNameLst>
                                      </p:cBhvr>
                                      <p:to>
                                        <p:strVal val="hidden"/>
                                      </p:to>
                                    </p:set>
                                  </p:childTnLst>
                                </p:cTn>
                              </p:par>
                              <p:par>
                                <p:cTn id="90" presetID="10" presetClass="exit" presetSubtype="0" fill="hold" nodeType="withEffect">
                                  <p:stCondLst>
                                    <p:cond delay="0"/>
                                  </p:stCondLst>
                                  <p:childTnLst>
                                    <p:animEffect transition="out" filter="fade">
                                      <p:cBhvr>
                                        <p:cTn id="91" dur="500"/>
                                        <p:tgtEl>
                                          <p:spTgt spid="19"/>
                                        </p:tgtEl>
                                      </p:cBhvr>
                                    </p:animEffect>
                                    <p:set>
                                      <p:cBhvr>
                                        <p:cTn id="92" dur="1" fill="hold">
                                          <p:stCondLst>
                                            <p:cond delay="499"/>
                                          </p:stCondLst>
                                        </p:cTn>
                                        <p:tgtEl>
                                          <p:spTgt spid="19"/>
                                        </p:tgtEl>
                                        <p:attrNameLst>
                                          <p:attrName>style.visibility</p:attrName>
                                        </p:attrNameLst>
                                      </p:cBhvr>
                                      <p:to>
                                        <p:strVal val="hidden"/>
                                      </p:to>
                                    </p:set>
                                  </p:childTnLst>
                                </p:cTn>
                              </p:par>
                              <p:par>
                                <p:cTn id="93" presetID="10" presetClass="exit" presetSubtype="0" fill="hold" nodeType="withEffect">
                                  <p:stCondLst>
                                    <p:cond delay="0"/>
                                  </p:stCondLst>
                                  <p:childTnLst>
                                    <p:animEffect transition="out" filter="fade">
                                      <p:cBhvr>
                                        <p:cTn id="94" dur="500"/>
                                        <p:tgtEl>
                                          <p:spTgt spid="20"/>
                                        </p:tgtEl>
                                      </p:cBhvr>
                                    </p:animEffect>
                                    <p:set>
                                      <p:cBhvr>
                                        <p:cTn id="95" dur="1" fill="hold">
                                          <p:stCondLst>
                                            <p:cond delay="499"/>
                                          </p:stCondLst>
                                        </p:cTn>
                                        <p:tgtEl>
                                          <p:spTgt spid="20"/>
                                        </p:tgtEl>
                                        <p:attrNameLst>
                                          <p:attrName>style.visibility</p:attrName>
                                        </p:attrNameLst>
                                      </p:cBhvr>
                                      <p:to>
                                        <p:strVal val="hidden"/>
                                      </p:to>
                                    </p:set>
                                  </p:childTnLst>
                                </p:cTn>
                              </p:par>
                              <p:par>
                                <p:cTn id="96" presetID="10" presetClass="exit" presetSubtype="0" fill="hold" nodeType="withEffect">
                                  <p:stCondLst>
                                    <p:cond delay="0"/>
                                  </p:stCondLst>
                                  <p:childTnLst>
                                    <p:animEffect transition="out" filter="fade">
                                      <p:cBhvr>
                                        <p:cTn id="97" dur="500"/>
                                        <p:tgtEl>
                                          <p:spTgt spid="18"/>
                                        </p:tgtEl>
                                      </p:cBhvr>
                                    </p:animEffect>
                                    <p:set>
                                      <p:cBhvr>
                                        <p:cTn id="98" dur="1" fill="hold">
                                          <p:stCondLst>
                                            <p:cond delay="499"/>
                                          </p:stCondLst>
                                        </p:cTn>
                                        <p:tgtEl>
                                          <p:spTgt spid="18"/>
                                        </p:tgtEl>
                                        <p:attrNameLst>
                                          <p:attrName>style.visibility</p:attrName>
                                        </p:attrNameLst>
                                      </p:cBhvr>
                                      <p:to>
                                        <p:strVal val="hidden"/>
                                      </p:to>
                                    </p:set>
                                  </p:childTnLst>
                                </p:cTn>
                              </p:par>
                            </p:childTnLst>
                          </p:cTn>
                        </p:par>
                        <p:par>
                          <p:cTn id="99" fill="hold">
                            <p:stCondLst>
                              <p:cond delay="500"/>
                            </p:stCondLst>
                            <p:childTnLst>
                              <p:par>
                                <p:cTn id="100" presetID="1" presetClass="entr" presetSubtype="0" fill="hold" nodeType="afterEffect">
                                  <p:stCondLst>
                                    <p:cond delay="0"/>
                                  </p:stCondLst>
                                  <p:childTnLst>
                                    <p:set>
                                      <p:cBhvr>
                                        <p:cTn id="101" dur="1" fill="hold">
                                          <p:stCondLst>
                                            <p:cond delay="0"/>
                                          </p:stCondLst>
                                        </p:cTn>
                                        <p:tgtEl>
                                          <p:spTgt spid="47"/>
                                        </p:tgtEl>
                                        <p:attrNameLst>
                                          <p:attrName>style.visibility</p:attrName>
                                        </p:attrNameLst>
                                      </p:cBhvr>
                                      <p:to>
                                        <p:strVal val="visible"/>
                                      </p:to>
                                    </p:set>
                                  </p:childTnLst>
                                </p:cTn>
                              </p:par>
                              <p:par>
                                <p:cTn id="102" presetID="1" presetClass="entr" presetSubtype="0" fill="hold" grpId="0" nodeType="withEffect">
                                  <p:stCondLst>
                                    <p:cond delay="0"/>
                                  </p:stCondLst>
                                  <p:childTnLst>
                                    <p:set>
                                      <p:cBhvr>
                                        <p:cTn id="103" dur="1" fill="hold">
                                          <p:stCondLst>
                                            <p:cond delay="0"/>
                                          </p:stCondLst>
                                        </p:cTn>
                                        <p:tgtEl>
                                          <p:spTgt spid="60"/>
                                        </p:tgtEl>
                                        <p:attrNameLst>
                                          <p:attrName>style.visibility</p:attrName>
                                        </p:attrNameLst>
                                      </p:cBhvr>
                                      <p:to>
                                        <p:strVal val="visible"/>
                                      </p:to>
                                    </p:set>
                                  </p:childTnLst>
                                </p:cTn>
                              </p:par>
                              <p:par>
                                <p:cTn id="104" presetID="1" presetClass="entr" presetSubtype="0" fill="hold" grpId="0" nodeType="withEffect">
                                  <p:stCondLst>
                                    <p:cond delay="0"/>
                                  </p:stCondLst>
                                  <p:childTnLst>
                                    <p:set>
                                      <p:cBhvr>
                                        <p:cTn id="105" dur="1" fill="hold">
                                          <p:stCondLst>
                                            <p:cond delay="0"/>
                                          </p:stCondLst>
                                        </p:cTn>
                                        <p:tgtEl>
                                          <p:spTgt spid="61"/>
                                        </p:tgtEl>
                                        <p:attrNameLst>
                                          <p:attrName>style.visibility</p:attrName>
                                        </p:attrNameLst>
                                      </p:cBhvr>
                                      <p:to>
                                        <p:strVal val="visible"/>
                                      </p:to>
                                    </p:set>
                                  </p:childTnLst>
                                </p:cTn>
                              </p:par>
                              <p:par>
                                <p:cTn id="106" presetID="1" presetClass="entr" presetSubtype="0" fill="hold" grpId="0" nodeType="withEffect">
                                  <p:stCondLst>
                                    <p:cond delay="0"/>
                                  </p:stCondLst>
                                  <p:childTnLst>
                                    <p:set>
                                      <p:cBhvr>
                                        <p:cTn id="107"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60" grpId="0" animBg="1"/>
      <p:bldP spid="61" grpId="0" animBg="1"/>
      <p:bldP spid="6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20</a:t>
            </a:fld>
            <a:endParaRPr lang="en-US" dirty="0"/>
          </a:p>
        </p:txBody>
      </p:sp>
      <p:sp>
        <p:nvSpPr>
          <p:cNvPr id="4" name="Title 3"/>
          <p:cNvSpPr>
            <a:spLocks noGrp="1"/>
          </p:cNvSpPr>
          <p:nvPr>
            <p:ph type="title"/>
          </p:nvPr>
        </p:nvSpPr>
        <p:spPr/>
        <p:txBody>
          <a:bodyPr/>
          <a:lstStyle/>
          <a:p>
            <a:r>
              <a:rPr lang="en-US" dirty="0" smtClean="0"/>
              <a:t>Creator Graph</a:t>
            </a:r>
            <a:endParaRPr lang="en-US" dirty="0"/>
          </a:p>
        </p:txBody>
      </p:sp>
      <p:grpSp>
        <p:nvGrpSpPr>
          <p:cNvPr id="5" name="Group 4"/>
          <p:cNvGrpSpPr/>
          <p:nvPr/>
        </p:nvGrpSpPr>
        <p:grpSpPr>
          <a:xfrm>
            <a:off x="3429001" y="2248234"/>
            <a:ext cx="5266099" cy="3729063"/>
            <a:chOff x="3429001" y="2248234"/>
            <a:chExt cx="5266099" cy="3729063"/>
          </a:xfrm>
        </p:grpSpPr>
        <p:sp>
          <p:nvSpPr>
            <p:cNvPr id="29" name="Oval 28"/>
            <p:cNvSpPr/>
            <p:nvPr/>
          </p:nvSpPr>
          <p:spPr>
            <a:xfrm>
              <a:off x="394190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a:t>
              </a:r>
              <a:r>
                <a:rPr lang="en-US" sz="1600" kern="0" dirty="0" smtClean="0">
                  <a:solidFill>
                    <a:sysClr val="windowText" lastClr="000000"/>
                  </a:solidFill>
                  <a:latin typeface="Calibri"/>
                </a:rPr>
                <a:t>1</a:t>
              </a:r>
              <a:endParaRPr lang="en-US" sz="1600" kern="0" dirty="0">
                <a:solidFill>
                  <a:sysClr val="windowText" lastClr="000000"/>
                </a:solidFill>
                <a:latin typeface="Calibri"/>
              </a:endParaRPr>
            </a:p>
          </p:txBody>
        </p:sp>
        <p:sp>
          <p:nvSpPr>
            <p:cNvPr id="31" name="Rounded Rectangle 30"/>
            <p:cNvSpPr/>
            <p:nvPr/>
          </p:nvSpPr>
          <p:spPr>
            <a:xfrm>
              <a:off x="4526280"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a:t>
              </a:r>
              <a:r>
                <a:rPr lang="en-US" sz="1400" kern="0" dirty="0" smtClean="0">
                  <a:solidFill>
                    <a:sysClr val="windowText" lastClr="000000"/>
                  </a:solidFill>
                  <a:latin typeface="Calibri"/>
                </a:rPr>
                <a:t>1</a:t>
              </a:r>
              <a:r>
                <a:rPr lang="en-US" sz="1400" kern="0" dirty="0">
                  <a:solidFill>
                    <a:sysClr val="windowText" lastClr="000000"/>
                  </a:solidFill>
                  <a:latin typeface="Calibri"/>
                </a:rPr>
                <a:t>/-</a:t>
              </a:r>
            </a:p>
          </p:txBody>
        </p:sp>
        <p:sp>
          <p:nvSpPr>
            <p:cNvPr id="33" name="Oval 32"/>
            <p:cNvSpPr/>
            <p:nvPr/>
          </p:nvSpPr>
          <p:spPr>
            <a:xfrm>
              <a:off x="755378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a:t>
              </a:r>
              <a:r>
                <a:rPr lang="en-US" sz="1600" kern="0" dirty="0" smtClean="0">
                  <a:solidFill>
                    <a:sysClr val="windowText" lastClr="000000"/>
                  </a:solidFill>
                  <a:latin typeface="Calibri"/>
                </a:rPr>
                <a:t>2</a:t>
              </a:r>
              <a:endParaRPr lang="en-US" sz="1600" kern="0" dirty="0">
                <a:solidFill>
                  <a:sysClr val="windowText" lastClr="000000"/>
                </a:solidFill>
                <a:latin typeface="Calibri"/>
              </a:endParaRPr>
            </a:p>
          </p:txBody>
        </p:sp>
        <p:sp>
          <p:nvSpPr>
            <p:cNvPr id="34" name="Rounded Rectangle 33"/>
            <p:cNvSpPr/>
            <p:nvPr/>
          </p:nvSpPr>
          <p:spPr>
            <a:xfrm>
              <a:off x="6867144"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a:t>
              </a:r>
              <a:r>
                <a:rPr lang="en-US" sz="1400" kern="0" dirty="0" smtClean="0">
                  <a:solidFill>
                    <a:sysClr val="windowText" lastClr="000000"/>
                  </a:solidFill>
                  <a:latin typeface="Calibri"/>
                </a:rPr>
                <a:t>2</a:t>
              </a:r>
              <a:r>
                <a:rPr lang="en-US" sz="1400" kern="0" dirty="0">
                  <a:solidFill>
                    <a:sysClr val="windowText" lastClr="000000"/>
                  </a:solidFill>
                  <a:latin typeface="Calibri"/>
                </a:rPr>
                <a:t>/-</a:t>
              </a:r>
            </a:p>
          </p:txBody>
        </p:sp>
        <p:sp>
          <p:nvSpPr>
            <p:cNvPr id="35" name="Oval 34"/>
            <p:cNvSpPr/>
            <p:nvPr/>
          </p:nvSpPr>
          <p:spPr>
            <a:xfrm>
              <a:off x="3429001" y="3829302"/>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6" name="Rounded Rectangle 35"/>
            <p:cNvSpPr/>
            <p:nvPr/>
          </p:nvSpPr>
          <p:spPr>
            <a:xfrm>
              <a:off x="401421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37" name="Rounded Rectangle 36"/>
            <p:cNvSpPr/>
            <p:nvPr/>
          </p:nvSpPr>
          <p:spPr>
            <a:xfrm>
              <a:off x="474573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38" name="Oval 37"/>
            <p:cNvSpPr/>
            <p:nvPr/>
          </p:nvSpPr>
          <p:spPr>
            <a:xfrm>
              <a:off x="8037577" y="385757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39" name="Rounded Rectangle 38"/>
            <p:cNvSpPr/>
            <p:nvPr/>
          </p:nvSpPr>
          <p:spPr>
            <a:xfrm>
              <a:off x="664768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40" name="Rounded Rectangle 39"/>
            <p:cNvSpPr/>
            <p:nvPr/>
          </p:nvSpPr>
          <p:spPr>
            <a:xfrm>
              <a:off x="737920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41" name="Oval 40"/>
            <p:cNvSpPr/>
            <p:nvPr/>
          </p:nvSpPr>
          <p:spPr>
            <a:xfrm>
              <a:off x="5724989" y="531977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cxnSp>
          <p:nvCxnSpPr>
            <p:cNvPr id="45" name="Straight Arrow Connector 44"/>
            <p:cNvCxnSpPr>
              <a:stCxn id="31" idx="2"/>
              <a:endCxn id="36" idx="0"/>
            </p:cNvCxnSpPr>
            <p:nvPr/>
          </p:nvCxnSpPr>
          <p:spPr>
            <a:xfrm flipH="1">
              <a:off x="4379976" y="2833449"/>
              <a:ext cx="512064" cy="1068160"/>
            </a:xfrm>
            <a:prstGeom prst="straightConnector1">
              <a:avLst/>
            </a:prstGeom>
            <a:noFill/>
            <a:ln w="28575" cap="flat" cmpd="sng" algn="ctr">
              <a:solidFill>
                <a:srgbClr val="8064A2"/>
              </a:solidFill>
              <a:prstDash val="solid"/>
              <a:tailEnd type="arrow"/>
            </a:ln>
            <a:effectLst/>
          </p:spPr>
        </p:cxnSp>
        <p:cxnSp>
          <p:nvCxnSpPr>
            <p:cNvPr id="46" name="Straight Arrow Connector 45"/>
            <p:cNvCxnSpPr>
              <a:stCxn id="34" idx="2"/>
              <a:endCxn id="40" idx="0"/>
            </p:cNvCxnSpPr>
            <p:nvPr/>
          </p:nvCxnSpPr>
          <p:spPr>
            <a:xfrm>
              <a:off x="7232904" y="2833450"/>
              <a:ext cx="512064" cy="1096437"/>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4" idx="2"/>
              <a:endCxn id="37" idx="0"/>
            </p:cNvCxnSpPr>
            <p:nvPr/>
          </p:nvCxnSpPr>
          <p:spPr>
            <a:xfrm flipH="1">
              <a:off x="5111496" y="2833449"/>
              <a:ext cx="2121408"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1" idx="2"/>
              <a:endCxn id="39" idx="0"/>
            </p:cNvCxnSpPr>
            <p:nvPr/>
          </p:nvCxnSpPr>
          <p:spPr>
            <a:xfrm>
              <a:off x="4892040" y="2833450"/>
              <a:ext cx="2121408" cy="1096437"/>
            </a:xfrm>
            <a:prstGeom prst="straightConnector1">
              <a:avLst/>
            </a:prstGeom>
            <a:noFill/>
            <a:ln w="28575" cap="flat" cmpd="sng" algn="ctr">
              <a:solidFill>
                <a:srgbClr val="8064A2"/>
              </a:solidFill>
              <a:prstDash val="solid"/>
              <a:tailEnd type="arrow"/>
            </a:ln>
            <a:effectLst/>
          </p:spPr>
        </p:cxnSp>
        <p:grpSp>
          <p:nvGrpSpPr>
            <p:cNvPr id="2" name="Group 1"/>
            <p:cNvGrpSpPr/>
            <p:nvPr/>
          </p:nvGrpSpPr>
          <p:grpSpPr>
            <a:xfrm>
              <a:off x="3879830" y="4422810"/>
              <a:ext cx="4389120" cy="1490472"/>
              <a:chOff x="3879830" y="4366827"/>
              <a:chExt cx="4389120" cy="1490472"/>
            </a:xfrm>
          </p:grpSpPr>
          <p:sp>
            <p:nvSpPr>
              <p:cNvPr id="99" name="Rounded Rectangle 98"/>
              <p:cNvSpPr/>
              <p:nvPr/>
            </p:nvSpPr>
            <p:spPr>
              <a:xfrm>
                <a:off x="6366998" y="534439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a:t>
                </a: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00" name="Rounded Rectangle 99"/>
              <p:cNvSpPr/>
              <p:nvPr/>
            </p:nvSpPr>
            <p:spPr>
              <a:xfrm>
                <a:off x="7317974" y="534439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a:t>
                </a: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101" name="Rounded Rectangle 100"/>
              <p:cNvSpPr/>
              <p:nvPr/>
            </p:nvSpPr>
            <p:spPr>
              <a:xfrm>
                <a:off x="3879830" y="534439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a:t>
                </a: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02" name="Rounded Rectangle 101"/>
              <p:cNvSpPr/>
              <p:nvPr/>
            </p:nvSpPr>
            <p:spPr>
              <a:xfrm>
                <a:off x="4830806" y="534439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a:t>
                </a: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cxnSp>
            <p:nvCxnSpPr>
              <p:cNvPr id="103" name="Straight Arrow Connector 102"/>
              <p:cNvCxnSpPr/>
              <p:nvPr/>
            </p:nvCxnSpPr>
            <p:spPr>
              <a:xfrm>
                <a:off x="5123414" y="4366827"/>
                <a:ext cx="182880" cy="977564"/>
              </a:xfrm>
              <a:prstGeom prst="straightConnector1">
                <a:avLst/>
              </a:prstGeom>
              <a:noFill/>
              <a:ln w="28575" cap="flat" cmpd="sng" algn="ctr">
                <a:solidFill>
                  <a:srgbClr val="8064A2"/>
                </a:solidFill>
                <a:prstDash val="solid"/>
                <a:tailEnd type="arrow"/>
              </a:ln>
              <a:effectLst/>
            </p:spPr>
          </p:cxnSp>
          <p:cxnSp>
            <p:nvCxnSpPr>
              <p:cNvPr id="104" name="Straight Arrow Connector 103"/>
              <p:cNvCxnSpPr/>
              <p:nvPr/>
            </p:nvCxnSpPr>
            <p:spPr>
              <a:xfrm flipH="1">
                <a:off x="4355318" y="4366827"/>
                <a:ext cx="36576" cy="977564"/>
              </a:xfrm>
              <a:prstGeom prst="straightConnector1">
                <a:avLst/>
              </a:prstGeom>
              <a:noFill/>
              <a:ln w="28575" cap="flat" cmpd="sng" algn="ctr">
                <a:solidFill>
                  <a:srgbClr val="8064A2"/>
                </a:solidFill>
                <a:prstDash val="solid"/>
                <a:tailEnd type="arrow"/>
              </a:ln>
              <a:effectLst/>
            </p:spPr>
          </p:cxnSp>
          <p:cxnSp>
            <p:nvCxnSpPr>
              <p:cNvPr id="105" name="Straight Arrow Connector 104"/>
              <p:cNvCxnSpPr/>
              <p:nvPr/>
            </p:nvCxnSpPr>
            <p:spPr>
              <a:xfrm>
                <a:off x="7756886" y="4395105"/>
                <a:ext cx="36576" cy="949287"/>
              </a:xfrm>
              <a:prstGeom prst="straightConnector1">
                <a:avLst/>
              </a:prstGeom>
              <a:noFill/>
              <a:ln w="28575" cap="flat" cmpd="sng" algn="ctr">
                <a:solidFill>
                  <a:srgbClr val="8064A2"/>
                </a:solidFill>
                <a:prstDash val="solid"/>
                <a:tailEnd type="arrow"/>
              </a:ln>
              <a:effectLst/>
            </p:spPr>
          </p:cxnSp>
          <p:cxnSp>
            <p:nvCxnSpPr>
              <p:cNvPr id="106" name="Straight Arrow Connector 105"/>
              <p:cNvCxnSpPr/>
              <p:nvPr/>
            </p:nvCxnSpPr>
            <p:spPr>
              <a:xfrm flipH="1">
                <a:off x="6842486" y="4395105"/>
                <a:ext cx="182880" cy="949287"/>
              </a:xfrm>
              <a:prstGeom prst="straightConnector1">
                <a:avLst/>
              </a:prstGeom>
              <a:noFill/>
              <a:ln w="28575" cap="flat" cmpd="sng" algn="ctr">
                <a:solidFill>
                  <a:srgbClr val="8064A2"/>
                </a:solidFill>
                <a:prstDash val="solid"/>
                <a:tailEnd type="arrow"/>
              </a:ln>
              <a:effectLst/>
            </p:spPr>
          </p:cxnSp>
        </p:grpSp>
      </p:grpSp>
      <p:sp>
        <p:nvSpPr>
          <p:cNvPr id="30" name="Rounded Rectangle 29"/>
          <p:cNvSpPr/>
          <p:nvPr/>
        </p:nvSpPr>
        <p:spPr>
          <a:xfrm>
            <a:off x="6322415" y="5351134"/>
            <a:ext cx="1991118" cy="615414"/>
          </a:xfrm>
          <a:prstGeom prst="round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2" name="Rounded Rectangle 31"/>
          <p:cNvSpPr/>
          <p:nvPr/>
        </p:nvSpPr>
        <p:spPr>
          <a:xfrm>
            <a:off x="3835247" y="5351134"/>
            <a:ext cx="1991118" cy="615414"/>
          </a:xfrm>
          <a:prstGeom prst="round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65862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15638 0.02893 L 0.00065 0.00046 " pathEditMode="relative" rAng="0" ptsTypes="AA">
                                      <p:cBhvr>
                                        <p:cTn id="6" dur="1000" fill="hold"/>
                                        <p:tgtEl>
                                          <p:spTgt spid="5"/>
                                        </p:tgtEl>
                                        <p:attrNameLst>
                                          <p:attrName>ppt_x</p:attrName>
                                          <p:attrName>ppt_y</p:attrName>
                                        </p:attrNameLst>
                                      </p:cBhvr>
                                      <p:rCtr x="-7786" y="-1435"/>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21</a:t>
            </a:fld>
            <a:endParaRPr lang="en-US" dirty="0"/>
          </a:p>
        </p:txBody>
      </p:sp>
      <p:sp>
        <p:nvSpPr>
          <p:cNvPr id="4" name="Title 3"/>
          <p:cNvSpPr>
            <a:spLocks noGrp="1"/>
          </p:cNvSpPr>
          <p:nvPr>
            <p:ph type="title"/>
          </p:nvPr>
        </p:nvSpPr>
        <p:spPr/>
        <p:txBody>
          <a:bodyPr/>
          <a:lstStyle/>
          <a:p>
            <a:r>
              <a:rPr lang="en-US" dirty="0" smtClean="0"/>
              <a:t>Approximated Creator Graph</a:t>
            </a:r>
            <a:endParaRPr lang="en-US" dirty="0"/>
          </a:p>
        </p:txBody>
      </p:sp>
      <p:sp>
        <p:nvSpPr>
          <p:cNvPr id="29" name="Oval 28"/>
          <p:cNvSpPr/>
          <p:nvPr/>
        </p:nvSpPr>
        <p:spPr>
          <a:xfrm>
            <a:off x="394190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31" name="Rounded Rectangle 30"/>
          <p:cNvSpPr/>
          <p:nvPr/>
        </p:nvSpPr>
        <p:spPr>
          <a:xfrm>
            <a:off x="4526280"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33" name="Oval 32"/>
          <p:cNvSpPr/>
          <p:nvPr/>
        </p:nvSpPr>
        <p:spPr>
          <a:xfrm>
            <a:off x="755378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34" name="Rounded Rectangle 33"/>
          <p:cNvSpPr/>
          <p:nvPr/>
        </p:nvSpPr>
        <p:spPr>
          <a:xfrm>
            <a:off x="6867144"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35" name="Oval 34"/>
          <p:cNvSpPr/>
          <p:nvPr/>
        </p:nvSpPr>
        <p:spPr>
          <a:xfrm>
            <a:off x="3429001" y="3829302"/>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6" name="Rounded Rectangle 35"/>
          <p:cNvSpPr/>
          <p:nvPr/>
        </p:nvSpPr>
        <p:spPr>
          <a:xfrm>
            <a:off x="401421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37" name="Rounded Rectangle 36"/>
          <p:cNvSpPr/>
          <p:nvPr/>
        </p:nvSpPr>
        <p:spPr>
          <a:xfrm>
            <a:off x="474573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38" name="Oval 37"/>
          <p:cNvSpPr/>
          <p:nvPr/>
        </p:nvSpPr>
        <p:spPr>
          <a:xfrm>
            <a:off x="8037577" y="385757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39" name="Rounded Rectangle 38"/>
          <p:cNvSpPr/>
          <p:nvPr/>
        </p:nvSpPr>
        <p:spPr>
          <a:xfrm>
            <a:off x="664768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40" name="Rounded Rectangle 39"/>
          <p:cNvSpPr/>
          <p:nvPr/>
        </p:nvSpPr>
        <p:spPr>
          <a:xfrm>
            <a:off x="737920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41" name="Oval 40"/>
          <p:cNvSpPr/>
          <p:nvPr/>
        </p:nvSpPr>
        <p:spPr>
          <a:xfrm>
            <a:off x="5724989" y="531977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a:t>
            </a:r>
          </a:p>
        </p:txBody>
      </p:sp>
      <p:sp>
        <p:nvSpPr>
          <p:cNvPr id="42" name="Rounded Rectangle 41"/>
          <p:cNvSpPr/>
          <p:nvPr/>
        </p:nvSpPr>
        <p:spPr>
          <a:xfrm>
            <a:off x="6355080" y="539208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a:t>
            </a:r>
            <a:endParaRPr lang="en-US" sz="1400" kern="0" dirty="0">
              <a:solidFill>
                <a:sysClr val="windowText" lastClr="000000"/>
              </a:solidFill>
              <a:latin typeface="Calibri"/>
            </a:endParaRPr>
          </a:p>
        </p:txBody>
      </p:sp>
      <p:sp>
        <p:nvSpPr>
          <p:cNvPr id="43" name="Rounded Rectangle 42"/>
          <p:cNvSpPr/>
          <p:nvPr/>
        </p:nvSpPr>
        <p:spPr>
          <a:xfrm>
            <a:off x="4818888" y="539208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a:t>
            </a:r>
            <a:r>
              <a:rPr lang="en-US" sz="1400" kern="0" dirty="0" smtClean="0">
                <a:solidFill>
                  <a:sysClr val="windowText" lastClr="000000"/>
                </a:solidFill>
                <a:latin typeface="Calibri"/>
              </a:rPr>
              <a:t>/L1</a:t>
            </a:r>
            <a:endParaRPr lang="en-US" sz="1400" kern="0" dirty="0">
              <a:solidFill>
                <a:sysClr val="windowText" lastClr="000000"/>
              </a:solidFill>
              <a:latin typeface="Calibri"/>
            </a:endParaRPr>
          </a:p>
        </p:txBody>
      </p:sp>
      <p:cxnSp>
        <p:nvCxnSpPr>
          <p:cNvPr id="45" name="Straight Arrow Connector 44"/>
          <p:cNvCxnSpPr>
            <a:stCxn id="31" idx="2"/>
            <a:endCxn id="36" idx="0"/>
          </p:cNvCxnSpPr>
          <p:nvPr/>
        </p:nvCxnSpPr>
        <p:spPr>
          <a:xfrm flipH="1">
            <a:off x="4379976" y="2833449"/>
            <a:ext cx="512064" cy="1068160"/>
          </a:xfrm>
          <a:prstGeom prst="straightConnector1">
            <a:avLst/>
          </a:prstGeom>
          <a:noFill/>
          <a:ln w="28575" cap="flat" cmpd="sng" algn="ctr">
            <a:solidFill>
              <a:srgbClr val="8064A2"/>
            </a:solidFill>
            <a:prstDash val="solid"/>
            <a:tailEnd type="arrow"/>
          </a:ln>
          <a:effectLst/>
        </p:spPr>
      </p:cxnSp>
      <p:cxnSp>
        <p:nvCxnSpPr>
          <p:cNvPr id="46" name="Straight Arrow Connector 45"/>
          <p:cNvCxnSpPr>
            <a:stCxn id="34" idx="2"/>
            <a:endCxn id="40" idx="0"/>
          </p:cNvCxnSpPr>
          <p:nvPr/>
        </p:nvCxnSpPr>
        <p:spPr>
          <a:xfrm>
            <a:off x="7232904" y="2833450"/>
            <a:ext cx="512064" cy="1096437"/>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4" idx="2"/>
            <a:endCxn id="37" idx="0"/>
          </p:cNvCxnSpPr>
          <p:nvPr/>
        </p:nvCxnSpPr>
        <p:spPr>
          <a:xfrm flipH="1">
            <a:off x="5111496" y="2833449"/>
            <a:ext cx="2121408"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1" idx="2"/>
            <a:endCxn id="39" idx="0"/>
          </p:cNvCxnSpPr>
          <p:nvPr/>
        </p:nvCxnSpPr>
        <p:spPr>
          <a:xfrm>
            <a:off x="4892040" y="2833450"/>
            <a:ext cx="2121408"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7" idx="2"/>
            <a:endCxn id="43" idx="0"/>
          </p:cNvCxnSpPr>
          <p:nvPr/>
        </p:nvCxnSpPr>
        <p:spPr>
          <a:xfrm>
            <a:off x="5111496" y="4414517"/>
            <a:ext cx="182880" cy="977564"/>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6" idx="2"/>
            <a:endCxn id="43" idx="0"/>
          </p:cNvCxnSpPr>
          <p:nvPr/>
        </p:nvCxnSpPr>
        <p:spPr>
          <a:xfrm>
            <a:off x="4379976" y="4414517"/>
            <a:ext cx="914400" cy="977564"/>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40" idx="2"/>
            <a:endCxn id="42" idx="0"/>
          </p:cNvCxnSpPr>
          <p:nvPr/>
        </p:nvCxnSpPr>
        <p:spPr>
          <a:xfrm flipH="1">
            <a:off x="6830568" y="4442795"/>
            <a:ext cx="914400" cy="949287"/>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9" idx="2"/>
            <a:endCxn id="42" idx="0"/>
          </p:cNvCxnSpPr>
          <p:nvPr/>
        </p:nvCxnSpPr>
        <p:spPr>
          <a:xfrm flipH="1">
            <a:off x="6830568" y="4442795"/>
            <a:ext cx="182880" cy="949287"/>
          </a:xfrm>
          <a:prstGeom prst="straightConnector1">
            <a:avLst/>
          </a:prstGeom>
          <a:noFill/>
          <a:ln w="28575" cap="flat" cmpd="sng" algn="ctr">
            <a:solidFill>
              <a:srgbClr val="8064A2"/>
            </a:solidFill>
            <a:prstDash val="solid"/>
            <a:tailEnd type="arrow"/>
          </a:ln>
          <a:effectLst/>
        </p:spPr>
      </p:cxnSp>
      <p:sp>
        <p:nvSpPr>
          <p:cNvPr id="28" name="Line Callout 2 27"/>
          <p:cNvSpPr/>
          <p:nvPr/>
        </p:nvSpPr>
        <p:spPr>
          <a:xfrm>
            <a:off x="7772400" y="6024468"/>
            <a:ext cx="1828800" cy="381000"/>
          </a:xfrm>
          <a:prstGeom prst="borderCallout2">
            <a:avLst>
              <a:gd name="adj1" fmla="val 49519"/>
              <a:gd name="adj2" fmla="val 1069"/>
              <a:gd name="adj3" fmla="val 83365"/>
              <a:gd name="adj4" fmla="val -72223"/>
              <a:gd name="adj5" fmla="val -19808"/>
              <a:gd name="adj6" fmla="val -92394"/>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Non escaping?</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198723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22</a:t>
            </a:fld>
            <a:endParaRPr lang="en-US" dirty="0"/>
          </a:p>
        </p:txBody>
      </p:sp>
      <p:sp>
        <p:nvSpPr>
          <p:cNvPr id="4" name="Title 3"/>
          <p:cNvSpPr>
            <a:spLocks noGrp="1"/>
          </p:cNvSpPr>
          <p:nvPr>
            <p:ph type="title"/>
          </p:nvPr>
        </p:nvSpPr>
        <p:spPr/>
        <p:txBody>
          <a:bodyPr>
            <a:normAutofit fontScale="90000"/>
          </a:bodyPr>
          <a:lstStyle/>
          <a:p>
            <a:r>
              <a:rPr lang="en-US" dirty="0" smtClean="0"/>
              <a:t>Approximated Creator Graph with Escape Analysis Presence </a:t>
            </a:r>
            <a:endParaRPr lang="en-US" dirty="0"/>
          </a:p>
        </p:txBody>
      </p:sp>
      <p:grpSp>
        <p:nvGrpSpPr>
          <p:cNvPr id="2" name="Group 1"/>
          <p:cNvGrpSpPr/>
          <p:nvPr/>
        </p:nvGrpSpPr>
        <p:grpSpPr>
          <a:xfrm>
            <a:off x="3429001" y="2253485"/>
            <a:ext cx="5266099" cy="3879866"/>
            <a:chOff x="3429001" y="2253485"/>
            <a:chExt cx="5266099" cy="3879866"/>
          </a:xfrm>
        </p:grpSpPr>
        <p:sp>
          <p:nvSpPr>
            <p:cNvPr id="31" name="Oval 30"/>
            <p:cNvSpPr/>
            <p:nvPr/>
          </p:nvSpPr>
          <p:spPr>
            <a:xfrm>
              <a:off x="3941909" y="225348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33" name="Rounded Rectangle 32"/>
            <p:cNvSpPr/>
            <p:nvPr/>
          </p:nvSpPr>
          <p:spPr>
            <a:xfrm>
              <a:off x="4526280" y="2325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35" name="Oval 34"/>
            <p:cNvSpPr/>
            <p:nvPr/>
          </p:nvSpPr>
          <p:spPr>
            <a:xfrm>
              <a:off x="7553789" y="225348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36" name="Rounded Rectangle 35"/>
            <p:cNvSpPr/>
            <p:nvPr/>
          </p:nvSpPr>
          <p:spPr>
            <a:xfrm>
              <a:off x="6867144" y="2325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37" name="Oval 36"/>
            <p:cNvSpPr/>
            <p:nvPr/>
          </p:nvSpPr>
          <p:spPr>
            <a:xfrm>
              <a:off x="3429001" y="3834553"/>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38" name="Rounded Rectangle 37"/>
            <p:cNvSpPr/>
            <p:nvPr/>
          </p:nvSpPr>
          <p:spPr>
            <a:xfrm>
              <a:off x="4014216" y="390686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39" name="Rounded Rectangle 38"/>
            <p:cNvSpPr/>
            <p:nvPr/>
          </p:nvSpPr>
          <p:spPr>
            <a:xfrm>
              <a:off x="4745736" y="390686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40" name="Oval 39"/>
            <p:cNvSpPr/>
            <p:nvPr/>
          </p:nvSpPr>
          <p:spPr>
            <a:xfrm>
              <a:off x="8037577" y="3862830"/>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41" name="Rounded Rectangle 40"/>
            <p:cNvSpPr/>
            <p:nvPr/>
          </p:nvSpPr>
          <p:spPr>
            <a:xfrm>
              <a:off x="6647688" y="3935137"/>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42" name="Rounded Rectangle 41"/>
            <p:cNvSpPr/>
            <p:nvPr/>
          </p:nvSpPr>
          <p:spPr>
            <a:xfrm>
              <a:off x="7379208" y="3935137"/>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43" name="Oval 42"/>
            <p:cNvSpPr/>
            <p:nvPr/>
          </p:nvSpPr>
          <p:spPr>
            <a:xfrm>
              <a:off x="5724989" y="532502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4" name="Rounded Rectangle 43"/>
            <p:cNvSpPr/>
            <p:nvPr/>
          </p:nvSpPr>
          <p:spPr>
            <a:xfrm>
              <a:off x="6355080" y="5398176"/>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E1/L2/M1      E1/L2/M2</a:t>
              </a:r>
              <a:endParaRPr lang="en-US" sz="1400" kern="0" dirty="0">
                <a:solidFill>
                  <a:sysClr val="windowText" lastClr="000000"/>
                </a:solidFill>
                <a:latin typeface="Calibri"/>
              </a:endParaRPr>
            </a:p>
          </p:txBody>
        </p:sp>
        <p:sp>
          <p:nvSpPr>
            <p:cNvPr id="45" name="Rounded Rectangle 44"/>
            <p:cNvSpPr/>
            <p:nvPr/>
          </p:nvSpPr>
          <p:spPr>
            <a:xfrm>
              <a:off x="3721608" y="5397332"/>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      E/L1/M2</a:t>
              </a:r>
              <a:endParaRPr lang="en-US" sz="1400" kern="0" dirty="0">
                <a:solidFill>
                  <a:sysClr val="windowText" lastClr="000000"/>
                </a:solidFill>
                <a:latin typeface="Calibri"/>
              </a:endParaRPr>
            </a:p>
          </p:txBody>
        </p:sp>
        <p:cxnSp>
          <p:nvCxnSpPr>
            <p:cNvPr id="47" name="Straight Arrow Connector 46"/>
            <p:cNvCxnSpPr>
              <a:stCxn id="33" idx="2"/>
              <a:endCxn id="38" idx="0"/>
            </p:cNvCxnSpPr>
            <p:nvPr/>
          </p:nvCxnSpPr>
          <p:spPr>
            <a:xfrm flipH="1">
              <a:off x="4379976" y="2838700"/>
              <a:ext cx="512064"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6" idx="2"/>
              <a:endCxn id="42" idx="0"/>
            </p:cNvCxnSpPr>
            <p:nvPr/>
          </p:nvCxnSpPr>
          <p:spPr>
            <a:xfrm>
              <a:off x="7232904" y="2838701"/>
              <a:ext cx="512064"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6" idx="2"/>
              <a:endCxn id="39" idx="0"/>
            </p:cNvCxnSpPr>
            <p:nvPr/>
          </p:nvCxnSpPr>
          <p:spPr>
            <a:xfrm flipH="1">
              <a:off x="5111496" y="2838700"/>
              <a:ext cx="2121408" cy="1068160"/>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3" idx="2"/>
              <a:endCxn id="41" idx="0"/>
            </p:cNvCxnSpPr>
            <p:nvPr/>
          </p:nvCxnSpPr>
          <p:spPr>
            <a:xfrm>
              <a:off x="4892040" y="2838701"/>
              <a:ext cx="2121408" cy="1096437"/>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39" idx="2"/>
            </p:cNvCxnSpPr>
            <p:nvPr/>
          </p:nvCxnSpPr>
          <p:spPr>
            <a:xfrm>
              <a:off x="5111496" y="4419768"/>
              <a:ext cx="73152" cy="978408"/>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8" idx="2"/>
            </p:cNvCxnSpPr>
            <p:nvPr/>
          </p:nvCxnSpPr>
          <p:spPr>
            <a:xfrm>
              <a:off x="4379976" y="4419768"/>
              <a:ext cx="73152" cy="978408"/>
            </a:xfrm>
            <a:prstGeom prst="straightConnector1">
              <a:avLst/>
            </a:prstGeom>
            <a:noFill/>
            <a:ln w="28575" cap="flat" cmpd="sng" algn="ctr">
              <a:solidFill>
                <a:srgbClr val="8064A2"/>
              </a:solidFill>
              <a:prstDash val="solid"/>
              <a:tailEnd type="arrow"/>
            </a:ln>
            <a:effectLst/>
          </p:spPr>
        </p:cxnSp>
        <p:cxnSp>
          <p:nvCxnSpPr>
            <p:cNvPr id="53" name="Straight Arrow Connector 52"/>
            <p:cNvCxnSpPr>
              <a:stCxn id="42" idx="2"/>
            </p:cNvCxnSpPr>
            <p:nvPr/>
          </p:nvCxnSpPr>
          <p:spPr>
            <a:xfrm flipH="1">
              <a:off x="7671816" y="4448046"/>
              <a:ext cx="73152" cy="950131"/>
            </a:xfrm>
            <a:prstGeom prst="straightConnector1">
              <a:avLst/>
            </a:prstGeom>
            <a:noFill/>
            <a:ln w="28575" cap="flat" cmpd="sng" algn="ctr">
              <a:solidFill>
                <a:srgbClr val="8064A2"/>
              </a:solidFill>
              <a:prstDash val="solid"/>
              <a:tailEnd type="arrow"/>
            </a:ln>
            <a:effectLst/>
          </p:spPr>
        </p:cxnSp>
        <p:cxnSp>
          <p:nvCxnSpPr>
            <p:cNvPr id="54" name="Straight Arrow Connector 53"/>
            <p:cNvCxnSpPr>
              <a:stCxn id="41" idx="2"/>
            </p:cNvCxnSpPr>
            <p:nvPr/>
          </p:nvCxnSpPr>
          <p:spPr>
            <a:xfrm flipH="1">
              <a:off x="6940296" y="4448046"/>
              <a:ext cx="73152" cy="950131"/>
            </a:xfrm>
            <a:prstGeom prst="straightConnector1">
              <a:avLst/>
            </a:prstGeom>
            <a:noFill/>
            <a:ln w="28575" cap="flat" cmpd="sng" algn="ctr">
              <a:solidFill>
                <a:srgbClr val="8064A2"/>
              </a:solidFill>
              <a:prstDash val="solid"/>
              <a:tailEnd type="arrow"/>
            </a:ln>
            <a:effectLst/>
          </p:spPr>
        </p:cxnSp>
        <p:cxnSp>
          <p:nvCxnSpPr>
            <p:cNvPr id="55" name="Straight Connector 54"/>
            <p:cNvCxnSpPr/>
            <p:nvPr/>
          </p:nvCxnSpPr>
          <p:spPr>
            <a:xfrm>
              <a:off x="4779264" y="5255527"/>
              <a:ext cx="0" cy="877824"/>
            </a:xfrm>
            <a:prstGeom prst="line">
              <a:avLst/>
            </a:prstGeom>
            <a:noFill/>
            <a:ln w="28575" cap="flat" cmpd="sng" algn="ctr">
              <a:solidFill>
                <a:srgbClr val="00B050"/>
              </a:solidFill>
              <a:prstDash val="sysDash"/>
            </a:ln>
            <a:effectLst/>
          </p:spPr>
        </p:cxnSp>
        <p:cxnSp>
          <p:nvCxnSpPr>
            <p:cNvPr id="56" name="Straight Connector 55"/>
            <p:cNvCxnSpPr/>
            <p:nvPr/>
          </p:nvCxnSpPr>
          <p:spPr>
            <a:xfrm>
              <a:off x="7412736" y="5255527"/>
              <a:ext cx="0" cy="877824"/>
            </a:xfrm>
            <a:prstGeom prst="line">
              <a:avLst/>
            </a:prstGeom>
            <a:noFill/>
            <a:ln w="28575" cap="flat" cmpd="sng" algn="ctr">
              <a:solidFill>
                <a:srgbClr val="00B050"/>
              </a:solidFill>
              <a:prstDash val="sysDash"/>
            </a:ln>
            <a:effectLst/>
          </p:spPr>
        </p:cxnSp>
      </p:grpSp>
    </p:spTree>
    <p:extLst>
      <p:ext uri="{BB962C8B-B14F-4D97-AF65-F5344CB8AC3E}">
        <p14:creationId xmlns:p14="http://schemas.microsoft.com/office/powerpoint/2010/main" val="5762795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23</a:t>
            </a:fld>
            <a:endParaRPr lang="en-US" dirty="0"/>
          </a:p>
        </p:txBody>
      </p:sp>
      <p:sp>
        <p:nvSpPr>
          <p:cNvPr id="4" name="Title 3"/>
          <p:cNvSpPr>
            <a:spLocks noGrp="1"/>
          </p:cNvSpPr>
          <p:nvPr>
            <p:ph type="title"/>
          </p:nvPr>
        </p:nvSpPr>
        <p:spPr/>
        <p:txBody>
          <a:bodyPr>
            <a:normAutofit/>
          </a:bodyPr>
          <a:lstStyle/>
          <a:p>
            <a:r>
              <a:rPr lang="en-US" dirty="0" smtClean="0"/>
              <a:t>Using the Creator Graph</a:t>
            </a:r>
            <a:endParaRPr lang="en-US" dirty="0"/>
          </a:p>
        </p:txBody>
      </p:sp>
      <p:sp>
        <p:nvSpPr>
          <p:cNvPr id="28" name="Content Placeholder 1"/>
          <p:cNvSpPr>
            <a:spLocks noGrp="1"/>
          </p:cNvSpPr>
          <p:nvPr>
            <p:ph idx="1"/>
          </p:nvPr>
        </p:nvSpPr>
        <p:spPr>
          <a:xfrm>
            <a:off x="838200" y="1825625"/>
            <a:ext cx="10515600" cy="4351338"/>
          </a:xfrm>
        </p:spPr>
        <p:txBody>
          <a:bodyPr>
            <a:normAutofit/>
          </a:bodyPr>
          <a:lstStyle/>
          <a:p>
            <a:r>
              <a:rPr lang="en-US" dirty="0" smtClean="0"/>
              <a:t>Allocation sites creating</a:t>
            </a:r>
            <a:r>
              <a:rPr lang="en-US" dirty="0" smtClean="0">
                <a:solidFill>
                  <a:srgbClr val="00B050"/>
                </a:solidFill>
              </a:rPr>
              <a:t> internal objects </a:t>
            </a:r>
            <a:r>
              <a:rPr lang="en-US" dirty="0" smtClean="0"/>
              <a:t>of data structures</a:t>
            </a:r>
          </a:p>
          <a:p>
            <a:pPr lvl="1"/>
            <a:r>
              <a:rPr lang="en-US" dirty="0" smtClean="0"/>
              <a:t>Those objects </a:t>
            </a:r>
            <a:r>
              <a:rPr lang="en-US" dirty="0" smtClean="0">
                <a:solidFill>
                  <a:srgbClr val="00B050"/>
                </a:solidFill>
              </a:rPr>
              <a:t>follow their creators </a:t>
            </a:r>
            <a:r>
              <a:rPr lang="en-US" dirty="0" smtClean="0"/>
              <a:t>to their partitions</a:t>
            </a:r>
            <a:endParaRPr lang="en-US" dirty="0"/>
          </a:p>
          <a:p>
            <a:endParaRPr lang="en-US" dirty="0" smtClean="0"/>
          </a:p>
          <a:p>
            <a:r>
              <a:rPr lang="en-US" dirty="0" smtClean="0"/>
              <a:t>Allocation sites creating objects that are </a:t>
            </a:r>
            <a:r>
              <a:rPr lang="en-US" dirty="0" smtClean="0">
                <a:solidFill>
                  <a:srgbClr val="FF0000"/>
                </a:solidFill>
              </a:rPr>
              <a:t>not internals </a:t>
            </a:r>
            <a:r>
              <a:rPr lang="en-US" dirty="0" smtClean="0"/>
              <a:t>of data structures</a:t>
            </a:r>
          </a:p>
          <a:p>
            <a:pPr lvl="1"/>
            <a:r>
              <a:rPr lang="en-US" dirty="0" smtClean="0"/>
              <a:t>Those objects can be </a:t>
            </a:r>
            <a:r>
              <a:rPr lang="en-US" dirty="0" smtClean="0">
                <a:solidFill>
                  <a:srgbClr val="FF0000"/>
                </a:solidFill>
              </a:rPr>
              <a:t>assigned separately </a:t>
            </a:r>
            <a:r>
              <a:rPr lang="en-US" dirty="0" smtClean="0"/>
              <a:t>to partitions </a:t>
            </a:r>
          </a:p>
          <a:p>
            <a:pPr lvl="1"/>
            <a:r>
              <a:rPr lang="en-US" dirty="0" smtClean="0"/>
              <a:t>As in </a:t>
            </a:r>
            <a:r>
              <a:rPr lang="en-US" dirty="0" smtClean="0">
                <a:solidFill>
                  <a:srgbClr val="FF0000"/>
                </a:solidFill>
              </a:rPr>
              <a:t>allocation site</a:t>
            </a:r>
            <a:r>
              <a:rPr lang="en-US" dirty="0">
                <a:solidFill>
                  <a:srgbClr val="FF0000"/>
                </a:solidFill>
              </a:rPr>
              <a:t>–</a:t>
            </a:r>
            <a:r>
              <a:rPr lang="en-US" dirty="0" smtClean="0">
                <a:solidFill>
                  <a:srgbClr val="FF0000"/>
                </a:solidFill>
              </a:rPr>
              <a:t>based</a:t>
            </a:r>
            <a:r>
              <a:rPr lang="en-US" dirty="0" smtClean="0"/>
              <a:t> partitioning  </a:t>
            </a:r>
            <a:r>
              <a:rPr lang="en-US" b="1" dirty="0" smtClean="0"/>
              <a:t>	</a:t>
            </a:r>
            <a:endParaRPr lang="en-US" b="1" dirty="0"/>
          </a:p>
        </p:txBody>
      </p:sp>
    </p:spTree>
    <p:extLst>
      <p:ext uri="{BB962C8B-B14F-4D97-AF65-F5344CB8AC3E}">
        <p14:creationId xmlns:p14="http://schemas.microsoft.com/office/powerpoint/2010/main" val="191153984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lvl="0"/>
            <a:r>
              <a:rPr lang="en-US" dirty="0" smtClean="0"/>
              <a:t>An </a:t>
            </a:r>
            <a:r>
              <a:rPr lang="en-US" i="1" dirty="0" smtClean="0">
                <a:solidFill>
                  <a:srgbClr val="00B050"/>
                </a:solidFill>
              </a:rPr>
              <a:t>Owned</a:t>
            </a:r>
            <a:r>
              <a:rPr lang="en-US" dirty="0" smtClean="0"/>
              <a:t> allocation site is a site whose objects are only ever accessed by their </a:t>
            </a:r>
            <a:r>
              <a:rPr lang="en-US" i="1" dirty="0" smtClean="0"/>
              <a:t>creator</a:t>
            </a:r>
            <a:r>
              <a:rPr lang="en-US" dirty="0" smtClean="0"/>
              <a:t> objects. </a:t>
            </a:r>
          </a:p>
          <a:p>
            <a:pPr lvl="1"/>
            <a:r>
              <a:rPr lang="en-US" dirty="0" smtClean="0">
                <a:solidFill>
                  <a:srgbClr val="00B050"/>
                </a:solidFill>
              </a:rPr>
              <a:t>Part of the creator’s data structure </a:t>
            </a:r>
          </a:p>
          <a:p>
            <a:pPr lvl="0"/>
            <a:endParaRPr lang="en-US" dirty="0" smtClean="0"/>
          </a:p>
          <a:p>
            <a:pPr lvl="0"/>
            <a:r>
              <a:rPr lang="en-US" dirty="0" smtClean="0"/>
              <a:t>An </a:t>
            </a:r>
            <a:r>
              <a:rPr lang="en-US" i="1" dirty="0" smtClean="0">
                <a:solidFill>
                  <a:srgbClr val="FF0000"/>
                </a:solidFill>
              </a:rPr>
              <a:t>Assigned</a:t>
            </a:r>
            <a:r>
              <a:rPr lang="en-US" dirty="0" smtClean="0">
                <a:solidFill>
                  <a:srgbClr val="FF0000"/>
                </a:solidFill>
              </a:rPr>
              <a:t> </a:t>
            </a:r>
            <a:r>
              <a:rPr lang="en-US" dirty="0" smtClean="0"/>
              <a:t>allocation site is a site that created at least one object that interacts with another object other than its </a:t>
            </a:r>
            <a:r>
              <a:rPr lang="en-US" i="1" dirty="0" smtClean="0"/>
              <a:t>creator</a:t>
            </a:r>
            <a:r>
              <a:rPr lang="en-US" dirty="0" smtClean="0"/>
              <a:t>.</a:t>
            </a:r>
          </a:p>
          <a:p>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24</a:t>
            </a:fld>
            <a:endParaRPr lang="en-US" dirty="0"/>
          </a:p>
        </p:txBody>
      </p:sp>
      <p:sp>
        <p:nvSpPr>
          <p:cNvPr id="4" name="Title 3"/>
          <p:cNvSpPr>
            <a:spLocks noGrp="1"/>
          </p:cNvSpPr>
          <p:nvPr>
            <p:ph type="title"/>
          </p:nvPr>
        </p:nvSpPr>
        <p:spPr/>
        <p:txBody>
          <a:bodyPr/>
          <a:lstStyle/>
          <a:p>
            <a:r>
              <a:rPr lang="en-US" dirty="0"/>
              <a:t>Owned and Assigned </a:t>
            </a:r>
            <a:r>
              <a:rPr lang="en-US" dirty="0" smtClean="0"/>
              <a:t>Allocation </a:t>
            </a:r>
            <a:r>
              <a:rPr lang="en-US" dirty="0"/>
              <a:t>S</a:t>
            </a:r>
            <a:r>
              <a:rPr lang="en-US" dirty="0" smtClean="0"/>
              <a:t>ites</a:t>
            </a:r>
            <a:endParaRPr lang="en-US" dirty="0"/>
          </a:p>
        </p:txBody>
      </p:sp>
    </p:spTree>
    <p:extLst>
      <p:ext uri="{BB962C8B-B14F-4D97-AF65-F5344CB8AC3E}">
        <p14:creationId xmlns:p14="http://schemas.microsoft.com/office/powerpoint/2010/main" val="3491217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25</a:t>
            </a:fld>
            <a:endParaRPr lang="en-US" dirty="0"/>
          </a:p>
        </p:txBody>
      </p:sp>
      <p:sp>
        <p:nvSpPr>
          <p:cNvPr id="4" name="Title 3"/>
          <p:cNvSpPr>
            <a:spLocks noGrp="1"/>
          </p:cNvSpPr>
          <p:nvPr>
            <p:ph type="title"/>
          </p:nvPr>
        </p:nvSpPr>
        <p:spPr/>
        <p:txBody>
          <a:bodyPr/>
          <a:lstStyle/>
          <a:p>
            <a:r>
              <a:rPr lang="en-US" dirty="0" smtClean="0"/>
              <a:t>Examples</a:t>
            </a:r>
            <a:endParaRPr lang="en-US" dirty="0"/>
          </a:p>
        </p:txBody>
      </p:sp>
      <p:sp>
        <p:nvSpPr>
          <p:cNvPr id="88" name="TextBox 87"/>
          <p:cNvSpPr txBox="1"/>
          <p:nvPr/>
        </p:nvSpPr>
        <p:spPr>
          <a:xfrm>
            <a:off x="8726728" y="5143274"/>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89" name="TextBox 88"/>
          <p:cNvSpPr txBox="1"/>
          <p:nvPr/>
        </p:nvSpPr>
        <p:spPr>
          <a:xfrm>
            <a:off x="5850536" y="5251180"/>
            <a:ext cx="340158" cy="369332"/>
          </a:xfrm>
          <a:prstGeom prst="rect">
            <a:avLst/>
          </a:prstGeom>
          <a:noFill/>
        </p:spPr>
        <p:txBody>
          <a:bodyPr wrap="none" rtlCol="0">
            <a:spAutoFit/>
          </a:bodyPr>
          <a:lstStyle/>
          <a:p>
            <a:pPr>
              <a:defRPr/>
            </a:pPr>
            <a:r>
              <a:rPr lang="en-US" b="1" kern="0" dirty="0" smtClean="0">
                <a:solidFill>
                  <a:sysClr val="windowText" lastClr="000000"/>
                </a:solidFill>
              </a:rPr>
              <a:t>O</a:t>
            </a:r>
            <a:endParaRPr lang="en-US" b="1" kern="0" dirty="0">
              <a:solidFill>
                <a:sysClr val="windowText" lastClr="000000"/>
              </a:solidFill>
            </a:endParaRPr>
          </a:p>
        </p:txBody>
      </p:sp>
      <p:sp>
        <p:nvSpPr>
          <p:cNvPr id="127" name="Oval 126"/>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1" name="Oval 130"/>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3" name="Oval 132"/>
          <p:cNvSpPr/>
          <p:nvPr/>
        </p:nvSpPr>
        <p:spPr>
          <a:xfrm>
            <a:off x="3435717" y="3835837"/>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6" name="Oval 135"/>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sp>
        <p:nvSpPr>
          <p:cNvPr id="139" name="Oval 138"/>
          <p:cNvSpPr/>
          <p:nvPr/>
        </p:nvSpPr>
        <p:spPr>
          <a:xfrm>
            <a:off x="5731705" y="5326309"/>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140" name="Rounded Rectangle 139"/>
          <p:cNvSpPr/>
          <p:nvPr/>
        </p:nvSpPr>
        <p:spPr>
          <a:xfrm>
            <a:off x="6361796" y="5399460"/>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      E/L2/M2</a:t>
            </a:r>
            <a:endParaRPr lang="en-US" sz="1400" kern="0" dirty="0">
              <a:solidFill>
                <a:sysClr val="windowText" lastClr="000000"/>
              </a:solidFill>
              <a:latin typeface="Calibri"/>
            </a:endParaRPr>
          </a:p>
        </p:txBody>
      </p:sp>
      <p:sp>
        <p:nvSpPr>
          <p:cNvPr id="141" name="Rounded Rectangle 140"/>
          <p:cNvSpPr/>
          <p:nvPr/>
        </p:nvSpPr>
        <p:spPr>
          <a:xfrm>
            <a:off x="3728324" y="5398616"/>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      E/L1/M2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cxnSp>
        <p:nvCxnSpPr>
          <p:cNvPr id="151" name="Straight Connector 150"/>
          <p:cNvCxnSpPr/>
          <p:nvPr/>
        </p:nvCxnSpPr>
        <p:spPr>
          <a:xfrm>
            <a:off x="4800600" y="5292780"/>
            <a:ext cx="0" cy="877824"/>
          </a:xfrm>
          <a:prstGeom prst="line">
            <a:avLst/>
          </a:prstGeom>
          <a:noFill/>
          <a:ln w="28575" cap="flat" cmpd="sng" algn="ctr">
            <a:solidFill>
              <a:srgbClr val="00B050"/>
            </a:solidFill>
            <a:prstDash val="sysDash"/>
          </a:ln>
          <a:effectLst/>
        </p:spPr>
      </p:cxnSp>
      <p:cxnSp>
        <p:nvCxnSpPr>
          <p:cNvPr id="152" name="Straight Connector 151"/>
          <p:cNvCxnSpPr/>
          <p:nvPr/>
        </p:nvCxnSpPr>
        <p:spPr>
          <a:xfrm>
            <a:off x="7315200" y="5292780"/>
            <a:ext cx="0" cy="877824"/>
          </a:xfrm>
          <a:prstGeom prst="line">
            <a:avLst/>
          </a:prstGeom>
          <a:noFill/>
          <a:ln w="28575" cap="flat" cmpd="sng" algn="ctr">
            <a:solidFill>
              <a:srgbClr val="00B050"/>
            </a:solidFill>
            <a:prstDash val="sysDash"/>
          </a:ln>
          <a:effectLst/>
        </p:spPr>
      </p:cxnSp>
      <p:cxnSp>
        <p:nvCxnSpPr>
          <p:cNvPr id="153" name="Straight Arrow Connector 152"/>
          <p:cNvCxnSpPr/>
          <p:nvPr/>
        </p:nvCxnSpPr>
        <p:spPr>
          <a:xfrm flipH="1">
            <a:off x="4282215" y="2885703"/>
            <a:ext cx="512064" cy="1068160"/>
          </a:xfrm>
          <a:prstGeom prst="straightConnector1">
            <a:avLst/>
          </a:prstGeom>
          <a:noFill/>
          <a:ln w="76200" cap="flat" cmpd="sng" algn="ctr">
            <a:solidFill>
              <a:schemeClr val="accent2"/>
            </a:solidFill>
            <a:prstDash val="solid"/>
            <a:tailEnd type="arrow"/>
          </a:ln>
          <a:effectLst/>
        </p:spPr>
      </p:cxnSp>
      <p:cxnSp>
        <p:nvCxnSpPr>
          <p:cNvPr id="161" name="Straight Arrow Connector 160"/>
          <p:cNvCxnSpPr>
            <a:endCxn id="134" idx="0"/>
          </p:cNvCxnSpPr>
          <p:nvPr/>
        </p:nvCxnSpPr>
        <p:spPr>
          <a:xfrm flipH="1">
            <a:off x="4386693" y="2810864"/>
            <a:ext cx="2486323" cy="1097281"/>
          </a:xfrm>
          <a:prstGeom prst="straightConnector1">
            <a:avLst/>
          </a:prstGeom>
          <a:noFill/>
          <a:ln w="76200" cap="flat" cmpd="sng" algn="ctr">
            <a:solidFill>
              <a:schemeClr val="accent2"/>
            </a:solidFill>
            <a:prstDash val="solid"/>
            <a:tailEnd type="arrow"/>
          </a:ln>
          <a:effectLst/>
        </p:spPr>
      </p:cxnSp>
      <p:sp>
        <p:nvSpPr>
          <p:cNvPr id="5" name="Oval 4"/>
          <p:cNvSpPr/>
          <p:nvPr/>
        </p:nvSpPr>
        <p:spPr>
          <a:xfrm>
            <a:off x="8846712" y="5251180"/>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8851498" y="5520392"/>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34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5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161"/>
                                        </p:tgtEl>
                                        <p:attrNameLst>
                                          <p:attrName>style.visibility</p:attrName>
                                        </p:attrNameLst>
                                      </p:cBhvr>
                                      <p:to>
                                        <p:strVal val="hidden"/>
                                      </p:to>
                                    </p:set>
                                  </p:childTnLst>
                                </p:cTn>
                              </p:par>
                              <p:par>
                                <p:cTn id="19" presetID="1" presetClass="emph" presetSubtype="2" fill="hold" nodeType="withEffect">
                                  <p:stCondLst>
                                    <p:cond delay="0"/>
                                  </p:stCondLst>
                                  <p:childTnLst>
                                    <p:animClr clrSpc="rgb" dir="cw">
                                      <p:cBhvr>
                                        <p:cTn id="20" dur="10" fill="hold"/>
                                        <p:tgtEl>
                                          <p:spTgt spid="133"/>
                                        </p:tgtEl>
                                        <p:attrNameLst>
                                          <p:attrName>fillcolor</p:attrName>
                                        </p:attrNameLst>
                                      </p:cBhvr>
                                      <p:to>
                                        <a:srgbClr val="FF2600"/>
                                      </p:to>
                                    </p:animClr>
                                    <p:set>
                                      <p:cBhvr>
                                        <p:cTn id="21" dur="10" fill="hold"/>
                                        <p:tgtEl>
                                          <p:spTgt spid="133"/>
                                        </p:tgtEl>
                                        <p:attrNameLst>
                                          <p:attrName>fill.type</p:attrName>
                                        </p:attrNameLst>
                                      </p:cBhvr>
                                      <p:to>
                                        <p:strVal val="solid"/>
                                      </p:to>
                                    </p:set>
                                    <p:set>
                                      <p:cBhvr>
                                        <p:cTn id="22" dur="10" fill="hold"/>
                                        <p:tgtEl>
                                          <p:spTgt spid="133"/>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26</a:t>
            </a:fld>
            <a:endParaRPr lang="en-US" dirty="0"/>
          </a:p>
        </p:txBody>
      </p:sp>
      <p:sp>
        <p:nvSpPr>
          <p:cNvPr id="4" name="Title 3"/>
          <p:cNvSpPr>
            <a:spLocks noGrp="1"/>
          </p:cNvSpPr>
          <p:nvPr>
            <p:ph type="title"/>
          </p:nvPr>
        </p:nvSpPr>
        <p:spPr/>
        <p:txBody>
          <a:bodyPr/>
          <a:lstStyle/>
          <a:p>
            <a:r>
              <a:rPr lang="en-US" dirty="0" smtClean="0"/>
              <a:t>Examples</a:t>
            </a:r>
            <a:endParaRPr lang="en-US" dirty="0"/>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cxnSp>
        <p:nvCxnSpPr>
          <p:cNvPr id="58" name="Straight Arrow Connector 57"/>
          <p:cNvCxnSpPr>
            <a:endCxn id="137" idx="0"/>
          </p:cNvCxnSpPr>
          <p:nvPr/>
        </p:nvCxnSpPr>
        <p:spPr>
          <a:xfrm>
            <a:off x="1888958" y="2731168"/>
            <a:ext cx="5131206" cy="1205253"/>
          </a:xfrm>
          <a:prstGeom prst="straightConnector1">
            <a:avLst/>
          </a:prstGeom>
          <a:noFill/>
          <a:ln w="28575" cap="flat" cmpd="sng" algn="ctr">
            <a:solidFill>
              <a:srgbClr val="8064A2"/>
            </a:solidFill>
            <a:prstDash val="solid"/>
            <a:tailEnd type="arrow"/>
          </a:ln>
          <a:effectLst/>
        </p:spPr>
      </p:cxnSp>
      <p:cxnSp>
        <p:nvCxnSpPr>
          <p:cNvPr id="61" name="Straight Arrow Connector 60"/>
          <p:cNvCxnSpPr>
            <a:endCxn id="134" idx="0"/>
          </p:cNvCxnSpPr>
          <p:nvPr/>
        </p:nvCxnSpPr>
        <p:spPr>
          <a:xfrm>
            <a:off x="1888958" y="2731168"/>
            <a:ext cx="2497734" cy="1176976"/>
          </a:xfrm>
          <a:prstGeom prst="straightConnector1">
            <a:avLst/>
          </a:prstGeom>
          <a:noFill/>
          <a:ln w="28575" cap="flat" cmpd="sng" algn="ctr">
            <a:solidFill>
              <a:srgbClr val="8064A2"/>
            </a:solidFill>
            <a:prstDash val="solid"/>
            <a:tailEnd type="arrow"/>
          </a:ln>
          <a:effectLst/>
        </p:spPr>
      </p:cxnSp>
      <p:cxnSp>
        <p:nvCxnSpPr>
          <p:cNvPr id="67" name="Straight Arrow Connector 66"/>
          <p:cNvCxnSpPr>
            <a:endCxn id="138" idx="0"/>
          </p:cNvCxnSpPr>
          <p:nvPr/>
        </p:nvCxnSpPr>
        <p:spPr>
          <a:xfrm flipH="1">
            <a:off x="7751684" y="2569029"/>
            <a:ext cx="2660059" cy="1367392"/>
          </a:xfrm>
          <a:prstGeom prst="straightConnector1">
            <a:avLst/>
          </a:prstGeom>
          <a:noFill/>
          <a:ln w="28575" cap="flat" cmpd="sng" algn="ctr">
            <a:solidFill>
              <a:srgbClr val="8064A2"/>
            </a:solidFill>
            <a:prstDash val="solid"/>
            <a:tailEnd type="arrow"/>
          </a:ln>
          <a:effectLst/>
        </p:spPr>
      </p:cxnSp>
      <p:cxnSp>
        <p:nvCxnSpPr>
          <p:cNvPr id="71" name="Straight Arrow Connector 70"/>
          <p:cNvCxnSpPr>
            <a:endCxn id="135" idx="0"/>
          </p:cNvCxnSpPr>
          <p:nvPr/>
        </p:nvCxnSpPr>
        <p:spPr>
          <a:xfrm flipH="1">
            <a:off x="5118212" y="2569029"/>
            <a:ext cx="5293532" cy="1339115"/>
          </a:xfrm>
          <a:prstGeom prst="straightConnector1">
            <a:avLst/>
          </a:prstGeom>
          <a:noFill/>
          <a:ln w="28575" cap="flat" cmpd="sng" algn="ctr">
            <a:solidFill>
              <a:srgbClr val="8064A2"/>
            </a:solidFill>
            <a:prstDash val="solid"/>
            <a:tailEnd type="arrow"/>
          </a:ln>
          <a:effectLst/>
        </p:spPr>
      </p:cxnSp>
      <p:cxnSp>
        <p:nvCxnSpPr>
          <p:cNvPr id="78" name="Straight Arrow Connector 77"/>
          <p:cNvCxnSpPr/>
          <p:nvPr/>
        </p:nvCxnSpPr>
        <p:spPr>
          <a:xfrm flipH="1">
            <a:off x="1860682" y="2731168"/>
            <a:ext cx="28276" cy="1205253"/>
          </a:xfrm>
          <a:prstGeom prst="straightConnector1">
            <a:avLst/>
          </a:prstGeom>
          <a:noFill/>
          <a:ln w="28575" cap="flat" cmpd="sng" algn="ctr">
            <a:solidFill>
              <a:srgbClr val="8064A2"/>
            </a:solidFill>
            <a:prstDash val="solid"/>
            <a:tailEnd type="arrow"/>
          </a:ln>
          <a:effectLst/>
        </p:spPr>
      </p:cxnSp>
      <p:cxnSp>
        <p:nvCxnSpPr>
          <p:cNvPr id="83" name="Straight Arrow Connector 82"/>
          <p:cNvCxnSpPr/>
          <p:nvPr/>
        </p:nvCxnSpPr>
        <p:spPr>
          <a:xfrm flipH="1">
            <a:off x="2563906" y="2569029"/>
            <a:ext cx="7847838" cy="1339959"/>
          </a:xfrm>
          <a:prstGeom prst="straightConnector1">
            <a:avLst/>
          </a:prstGeom>
          <a:noFill/>
          <a:ln w="28575" cap="flat" cmpd="sng" algn="ctr">
            <a:solidFill>
              <a:srgbClr val="8064A2"/>
            </a:solidFill>
            <a:prstDash val="solid"/>
            <a:tailEnd type="arrow"/>
          </a:ln>
          <a:effectLst/>
        </p:spPr>
      </p:cxnSp>
      <p:cxnSp>
        <p:nvCxnSpPr>
          <p:cNvPr id="87" name="Straight Arrow Connector 86"/>
          <p:cNvCxnSpPr/>
          <p:nvPr/>
        </p:nvCxnSpPr>
        <p:spPr>
          <a:xfrm>
            <a:off x="1888958" y="4421051"/>
            <a:ext cx="2570886" cy="972502"/>
          </a:xfrm>
          <a:prstGeom prst="straightConnector1">
            <a:avLst/>
          </a:prstGeom>
          <a:noFill/>
          <a:ln w="28575" cap="flat" cmpd="sng" algn="ctr">
            <a:solidFill>
              <a:srgbClr val="8064A2"/>
            </a:solidFill>
            <a:prstDash val="solid"/>
            <a:tailEnd type="arrow"/>
          </a:ln>
          <a:effectLst/>
        </p:spPr>
      </p:cxnSp>
      <p:cxnSp>
        <p:nvCxnSpPr>
          <p:cNvPr id="94" name="Straight Arrow Connector 93"/>
          <p:cNvCxnSpPr/>
          <p:nvPr/>
        </p:nvCxnSpPr>
        <p:spPr>
          <a:xfrm>
            <a:off x="2563906" y="4421051"/>
            <a:ext cx="2728031" cy="972502"/>
          </a:xfrm>
          <a:prstGeom prst="straightConnector1">
            <a:avLst/>
          </a:prstGeom>
          <a:noFill/>
          <a:ln w="28575" cap="flat" cmpd="sng" algn="ctr">
            <a:solidFill>
              <a:srgbClr val="8064A2"/>
            </a:solidFill>
            <a:prstDash val="solid"/>
            <a:tailEnd type="arrow"/>
          </a:ln>
          <a:effectLst/>
        </p:spPr>
      </p:cxnSp>
      <p:cxnSp>
        <p:nvCxnSpPr>
          <p:cNvPr id="102" name="Straight Arrow Connector 101"/>
          <p:cNvCxnSpPr/>
          <p:nvPr/>
        </p:nvCxnSpPr>
        <p:spPr>
          <a:xfrm>
            <a:off x="725014" y="4471345"/>
            <a:ext cx="6221998" cy="893930"/>
          </a:xfrm>
          <a:prstGeom prst="straightConnector1">
            <a:avLst/>
          </a:prstGeom>
          <a:noFill/>
          <a:ln w="28575" cap="flat" cmpd="sng" algn="ctr">
            <a:solidFill>
              <a:srgbClr val="8064A2"/>
            </a:solidFill>
            <a:prstDash val="solid"/>
            <a:tailEnd type="arrow"/>
          </a:ln>
          <a:effectLst/>
        </p:spPr>
      </p:cxnSp>
      <p:cxnSp>
        <p:nvCxnSpPr>
          <p:cNvPr id="105" name="Straight Arrow Connector 104"/>
          <p:cNvCxnSpPr/>
          <p:nvPr/>
        </p:nvCxnSpPr>
        <p:spPr>
          <a:xfrm flipH="1">
            <a:off x="659026" y="2731168"/>
            <a:ext cx="1212904" cy="1201219"/>
          </a:xfrm>
          <a:prstGeom prst="straightConnector1">
            <a:avLst/>
          </a:prstGeom>
          <a:noFill/>
          <a:ln w="28575" cap="flat" cmpd="sng" algn="ctr">
            <a:solidFill>
              <a:srgbClr val="8064A2"/>
            </a:solidFill>
            <a:prstDash val="solid"/>
            <a:tailEnd type="arrow"/>
          </a:ln>
          <a:effectLst/>
        </p:spPr>
      </p:cxnSp>
      <p:cxnSp>
        <p:nvCxnSpPr>
          <p:cNvPr id="112" name="Straight Arrow Connector 111"/>
          <p:cNvCxnSpPr/>
          <p:nvPr/>
        </p:nvCxnSpPr>
        <p:spPr>
          <a:xfrm flipH="1">
            <a:off x="7779106" y="4443067"/>
            <a:ext cx="3574694" cy="950486"/>
          </a:xfrm>
          <a:prstGeom prst="straightConnector1">
            <a:avLst/>
          </a:prstGeom>
          <a:noFill/>
          <a:ln w="28575" cap="flat" cmpd="sng" algn="ctr">
            <a:solidFill>
              <a:srgbClr val="8064A2"/>
            </a:solidFill>
            <a:prstDash val="solid"/>
            <a:tailEnd type="arrow"/>
          </a:ln>
          <a:effectLst/>
        </p:spPr>
      </p:cxnSp>
      <p:cxnSp>
        <p:nvCxnSpPr>
          <p:cNvPr id="115" name="Straight Arrow Connector 114"/>
          <p:cNvCxnSpPr/>
          <p:nvPr/>
        </p:nvCxnSpPr>
        <p:spPr>
          <a:xfrm>
            <a:off x="10411744" y="2569029"/>
            <a:ext cx="934997" cy="1361130"/>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cxnSp>
        <p:nvCxnSpPr>
          <p:cNvPr id="122" name="Straight Arrow Connector 121"/>
          <p:cNvCxnSpPr/>
          <p:nvPr/>
        </p:nvCxnSpPr>
        <p:spPr>
          <a:xfrm>
            <a:off x="725014" y="4471344"/>
            <a:ext cx="0" cy="893931"/>
          </a:xfrm>
          <a:prstGeom prst="straightConnector1">
            <a:avLst/>
          </a:prstGeom>
          <a:noFill/>
          <a:ln w="28575" cap="flat" cmpd="sng" algn="ctr">
            <a:solidFill>
              <a:srgbClr val="8064A2"/>
            </a:solidFill>
            <a:prstDash val="solid"/>
            <a:tailEnd type="arrow"/>
          </a:ln>
          <a:effectLst/>
        </p:spPr>
      </p:cxnSp>
      <p:cxnSp>
        <p:nvCxnSpPr>
          <p:cNvPr id="125" name="Straight Arrow Connector 124"/>
          <p:cNvCxnSpPr/>
          <p:nvPr/>
        </p:nvCxnSpPr>
        <p:spPr>
          <a:xfrm flipH="1">
            <a:off x="1804965" y="4421051"/>
            <a:ext cx="83993" cy="944224"/>
          </a:xfrm>
          <a:prstGeom prst="straightConnector1">
            <a:avLst/>
          </a:prstGeom>
          <a:noFill/>
          <a:ln w="28575" cap="flat" cmpd="sng" algn="ctr">
            <a:solidFill>
              <a:srgbClr val="8064A2"/>
            </a:solidFill>
            <a:prstDash val="solid"/>
            <a:tailEnd type="arrow"/>
          </a:ln>
          <a:effectLst/>
        </p:spPr>
      </p:cxnSp>
      <p:cxnSp>
        <p:nvCxnSpPr>
          <p:cNvPr id="128" name="Straight Arrow Connector 127"/>
          <p:cNvCxnSpPr/>
          <p:nvPr/>
        </p:nvCxnSpPr>
        <p:spPr>
          <a:xfrm>
            <a:off x="2563906" y="4443067"/>
            <a:ext cx="237760" cy="922208"/>
          </a:xfrm>
          <a:prstGeom prst="straightConnector1">
            <a:avLst/>
          </a:prstGeom>
          <a:noFill/>
          <a:ln w="28575" cap="flat" cmpd="sng" algn="ctr">
            <a:solidFill>
              <a:srgbClr val="8064A2"/>
            </a:solidFill>
            <a:prstDash val="solid"/>
            <a:tailEnd type="arrow"/>
          </a:ln>
          <a:effectLst/>
        </p:spPr>
      </p:cxnSp>
      <p:cxnSp>
        <p:nvCxnSpPr>
          <p:cNvPr id="142" name="Straight Arrow Connector 141"/>
          <p:cNvCxnSpPr/>
          <p:nvPr/>
        </p:nvCxnSpPr>
        <p:spPr>
          <a:xfrm>
            <a:off x="11280412" y="4471344"/>
            <a:ext cx="266021" cy="922209"/>
          </a:xfrm>
          <a:prstGeom prst="straightConnector1">
            <a:avLst/>
          </a:prstGeom>
          <a:noFill/>
          <a:ln w="28575" cap="flat" cmpd="sng" algn="ctr">
            <a:solidFill>
              <a:srgbClr val="8064A2"/>
            </a:solidFill>
            <a:prstDash val="solid"/>
            <a:tailEnd type="arrow"/>
          </a:ln>
          <a:effectLst/>
        </p:spPr>
      </p:cxnSp>
      <p:cxnSp>
        <p:nvCxnSpPr>
          <p:cNvPr id="57" name="Straight Arrow Connector 56"/>
          <p:cNvCxnSpPr/>
          <p:nvPr/>
        </p:nvCxnSpPr>
        <p:spPr>
          <a:xfrm>
            <a:off x="1888958" y="4430756"/>
            <a:ext cx="7489502" cy="953093"/>
          </a:xfrm>
          <a:prstGeom prst="straightConnector1">
            <a:avLst/>
          </a:prstGeom>
          <a:noFill/>
          <a:ln w="28575" cap="flat" cmpd="sng" algn="ctr">
            <a:solidFill>
              <a:srgbClr val="8064A2"/>
            </a:solidFill>
            <a:prstDash val="solid"/>
            <a:tailEnd type="arrow"/>
          </a:ln>
          <a:effectLst/>
        </p:spPr>
      </p:cxnSp>
      <p:cxnSp>
        <p:nvCxnSpPr>
          <p:cNvPr id="59" name="Straight Arrow Connector 58"/>
          <p:cNvCxnSpPr/>
          <p:nvPr/>
        </p:nvCxnSpPr>
        <p:spPr>
          <a:xfrm>
            <a:off x="1888959" y="2725262"/>
            <a:ext cx="8728241" cy="1168569"/>
          </a:xfrm>
          <a:prstGeom prst="straightConnector1">
            <a:avLst/>
          </a:prstGeom>
          <a:noFill/>
          <a:ln w="28575" cap="flat" cmpd="sng" algn="ctr">
            <a:solidFill>
              <a:srgbClr val="8064A2"/>
            </a:solidFill>
            <a:prstDash val="solid"/>
            <a:tailEnd type="arrow"/>
          </a:ln>
          <a:effectLst/>
        </p:spPr>
      </p:cxnSp>
      <p:cxnSp>
        <p:nvCxnSpPr>
          <p:cNvPr id="60" name="Straight Arrow Connector 59"/>
          <p:cNvCxnSpPr/>
          <p:nvPr/>
        </p:nvCxnSpPr>
        <p:spPr>
          <a:xfrm>
            <a:off x="2929180" y="4200041"/>
            <a:ext cx="7083500" cy="1193512"/>
          </a:xfrm>
          <a:prstGeom prst="straightConnector1">
            <a:avLst/>
          </a:prstGeom>
          <a:noFill/>
          <a:ln w="28575" cap="flat" cmpd="sng" algn="ctr">
            <a:solidFill>
              <a:srgbClr val="8064A2"/>
            </a:solidFill>
            <a:prstDash val="solid"/>
            <a:tailEnd type="arrow"/>
          </a:ln>
          <a:effectLst/>
        </p:spPr>
      </p:cxnSp>
      <p:cxnSp>
        <p:nvCxnSpPr>
          <p:cNvPr id="62" name="Straight Arrow Connector 61"/>
          <p:cNvCxnSpPr/>
          <p:nvPr/>
        </p:nvCxnSpPr>
        <p:spPr>
          <a:xfrm>
            <a:off x="10577192" y="4449329"/>
            <a:ext cx="204188" cy="937961"/>
          </a:xfrm>
          <a:prstGeom prst="straightConnector1">
            <a:avLst/>
          </a:prstGeom>
          <a:noFill/>
          <a:ln w="28575" cap="flat" cmpd="sng" algn="ctr">
            <a:solidFill>
              <a:srgbClr val="8064A2"/>
            </a:solidFill>
            <a:prstDash val="solid"/>
            <a:tailEnd type="arrow"/>
          </a:ln>
          <a:effectLst/>
        </p:spPr>
      </p:cxnSp>
      <p:sp>
        <p:nvSpPr>
          <p:cNvPr id="76" name="Rounded Rectangle 75"/>
          <p:cNvSpPr/>
          <p:nvPr/>
        </p:nvSpPr>
        <p:spPr>
          <a:xfrm>
            <a:off x="2329508" y="5692940"/>
            <a:ext cx="7654158" cy="916282"/>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latin typeface="Gill Sans MT" charset="0"/>
                <a:ea typeface="Gill Sans MT" charset="0"/>
                <a:cs typeface="Gill Sans MT" charset="0"/>
              </a:rPr>
              <a:t>More cross-partition accesses!</a:t>
            </a:r>
            <a:endParaRPr lang="en-US" sz="4400" dirty="0">
              <a:solidFill>
                <a:schemeClr val="bg1"/>
              </a:solidFill>
              <a:latin typeface="Gill Sans MT" charset="0"/>
              <a:ea typeface="Gill Sans MT" charset="0"/>
              <a:cs typeface="Gill Sans MT" charset="0"/>
            </a:endParaRPr>
          </a:p>
        </p:txBody>
      </p:sp>
      <p:sp>
        <p:nvSpPr>
          <p:cNvPr id="2" name="TextBox 1"/>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51" name="TextBox 50"/>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Tree>
    <p:extLst>
      <p:ext uri="{BB962C8B-B14F-4D97-AF65-F5344CB8AC3E}">
        <p14:creationId xmlns:p14="http://schemas.microsoft.com/office/powerpoint/2010/main" val="133460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xit" presetSubtype="0" fill="hold" nodeType="withEffect">
                                  <p:stCondLst>
                                    <p:cond delay="0"/>
                                  </p:stCondLst>
                                  <p:childTnLst>
                                    <p:set>
                                      <p:cBhvr>
                                        <p:cTn id="6" dur="1" fill="hold">
                                          <p:stCondLst>
                                            <p:cond delay="0"/>
                                          </p:stCondLst>
                                        </p:cTn>
                                        <p:tgtEl>
                                          <p:spTgt spid="94"/>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87"/>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83"/>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78"/>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67"/>
                                        </p:tgtEl>
                                        <p:attrNameLst>
                                          <p:attrName>style.visibility</p:attrName>
                                        </p:attrNameLst>
                                      </p:cBhvr>
                                      <p:to>
                                        <p:strVal val="hidden"/>
                                      </p:to>
                                    </p:set>
                                  </p:childTnLst>
                                </p:cTn>
                              </p:par>
                              <p:par>
                                <p:cTn id="15" presetID="1" presetClass="exit" presetSubtype="0" fill="hold" nodeType="withEffect">
                                  <p:stCondLst>
                                    <p:cond delay="0"/>
                                  </p:stCondLst>
                                  <p:childTnLst>
                                    <p:set>
                                      <p:cBhvr>
                                        <p:cTn id="16" dur="1" fill="hold">
                                          <p:stCondLst>
                                            <p:cond delay="0"/>
                                          </p:stCondLst>
                                        </p:cTn>
                                        <p:tgtEl>
                                          <p:spTgt spid="71"/>
                                        </p:tgtEl>
                                        <p:attrNameLst>
                                          <p:attrName>style.visibility</p:attrName>
                                        </p:attrNameLst>
                                      </p:cBhvr>
                                      <p:to>
                                        <p:strVal val="hidden"/>
                                      </p:to>
                                    </p:set>
                                  </p:childTnLst>
                                </p:cTn>
                              </p:par>
                              <p:par>
                                <p:cTn id="17" presetID="1" presetClass="exit" presetSubtype="0" fill="hold" nodeType="withEffect">
                                  <p:stCondLst>
                                    <p:cond delay="0"/>
                                  </p:stCondLst>
                                  <p:childTnLst>
                                    <p:set>
                                      <p:cBhvr>
                                        <p:cTn id="18" dur="1" fill="hold">
                                          <p:stCondLst>
                                            <p:cond delay="0"/>
                                          </p:stCondLst>
                                        </p:cTn>
                                        <p:tgtEl>
                                          <p:spTgt spid="58"/>
                                        </p:tgtEl>
                                        <p:attrNameLst>
                                          <p:attrName>style.visibility</p:attrName>
                                        </p:attrNameLst>
                                      </p:cBhvr>
                                      <p:to>
                                        <p:strVal val="hidden"/>
                                      </p:to>
                                    </p:set>
                                  </p:childTnLst>
                                </p:cTn>
                              </p:par>
                              <p:par>
                                <p:cTn id="19" presetID="1" presetClass="exit" presetSubtype="0" fill="hold" nodeType="withEffect">
                                  <p:stCondLst>
                                    <p:cond delay="0"/>
                                  </p:stCondLst>
                                  <p:childTnLst>
                                    <p:set>
                                      <p:cBhvr>
                                        <p:cTn id="20" dur="1" fill="hold">
                                          <p:stCondLst>
                                            <p:cond delay="0"/>
                                          </p:stCondLst>
                                        </p:cTn>
                                        <p:tgtEl>
                                          <p:spTgt spid="6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0" presetClass="path" presetSubtype="0" accel="50000" decel="50000" fill="hold" grpId="0" nodeType="clickEffect">
                                  <p:stCondLst>
                                    <p:cond delay="0"/>
                                  </p:stCondLst>
                                  <p:childTnLst>
                                    <p:animMotion origin="layout" path="M -2.70833E-6 -3.7037E-7 L -0.25091 -0.01528 " pathEditMode="relative" rAng="0" ptsTypes="AA">
                                      <p:cBhvr>
                                        <p:cTn id="24" dur="500" fill="hold"/>
                                        <p:tgtEl>
                                          <p:spTgt spid="129"/>
                                        </p:tgtEl>
                                        <p:attrNameLst>
                                          <p:attrName>ppt_x</p:attrName>
                                          <p:attrName>ppt_y</p:attrName>
                                        </p:attrNameLst>
                                      </p:cBhvr>
                                      <p:rCtr x="-12552" y="-764"/>
                                    </p:animMotion>
                                  </p:childTnLst>
                                </p:cTn>
                              </p:par>
                              <p:par>
                                <p:cTn id="25" presetID="1" presetClass="exit" presetSubtype="0" fill="hold" nodeType="withEffect">
                                  <p:stCondLst>
                                    <p:cond delay="0"/>
                                  </p:stCondLst>
                                  <p:childTnLst>
                                    <p:set>
                                      <p:cBhvr>
                                        <p:cTn id="26" dur="1" fill="hold">
                                          <p:stCondLst>
                                            <p:cond delay="0"/>
                                          </p:stCondLst>
                                        </p:cTn>
                                        <p:tgtEl>
                                          <p:spTgt spid="146"/>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43"/>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58"/>
                                        </p:tgtEl>
                                        <p:attrNameLst>
                                          <p:attrName>style.visibility</p:attrName>
                                        </p:attrNameLst>
                                      </p:cBhvr>
                                      <p:to>
                                        <p:strVal val="hidden"/>
                                      </p:to>
                                    </p:set>
                                  </p:childTnLst>
                                </p:cTn>
                              </p:par>
                              <p:par>
                                <p:cTn id="31" presetID="1" presetClass="exit" presetSubtype="0" fill="hold" nodeType="withEffect">
                                  <p:stCondLst>
                                    <p:cond delay="0"/>
                                  </p:stCondLst>
                                  <p:childTnLst>
                                    <p:set>
                                      <p:cBhvr>
                                        <p:cTn id="32" dur="1" fill="hold">
                                          <p:stCondLst>
                                            <p:cond delay="0"/>
                                          </p:stCondLst>
                                        </p:cTn>
                                        <p:tgtEl>
                                          <p:spTgt spid="61"/>
                                        </p:tgtEl>
                                        <p:attrNameLst>
                                          <p:attrName>style.visibility</p:attrName>
                                        </p:attrNameLst>
                                      </p:cBhvr>
                                      <p:to>
                                        <p:strVal val="hidden"/>
                                      </p:to>
                                    </p:set>
                                  </p:childTnLst>
                                </p:cTn>
                              </p:par>
                            </p:childTnLst>
                          </p:cTn>
                        </p:par>
                        <p:par>
                          <p:cTn id="33" fill="hold">
                            <p:stCondLst>
                              <p:cond delay="500"/>
                            </p:stCondLst>
                            <p:childTnLst>
                              <p:par>
                                <p:cTn id="34" presetID="1" presetClass="entr" presetSubtype="0" fill="hold" nodeType="afterEffect">
                                  <p:stCondLst>
                                    <p:cond delay="0"/>
                                  </p:stCondLst>
                                  <p:childTnLst>
                                    <p:set>
                                      <p:cBhvr>
                                        <p:cTn id="35" dur="1" fill="hold">
                                          <p:stCondLst>
                                            <p:cond delay="0"/>
                                          </p:stCondLst>
                                        </p:cTn>
                                        <p:tgtEl>
                                          <p:spTgt spid="61"/>
                                        </p:tgtEl>
                                        <p:attrNameLst>
                                          <p:attrName>style.visibility</p:attrName>
                                        </p:attrNameLst>
                                      </p:cBhvr>
                                      <p:to>
                                        <p:strVal val="visible"/>
                                      </p:to>
                                    </p:set>
                                  </p:childTnLst>
                                </p:cTn>
                              </p:par>
                            </p:childTnLst>
                          </p:cTn>
                        </p:par>
                        <p:par>
                          <p:cTn id="36" fill="hold">
                            <p:stCondLst>
                              <p:cond delay="500"/>
                            </p:stCondLst>
                            <p:childTnLst>
                              <p:par>
                                <p:cTn id="37" presetID="1" presetClass="entr" presetSubtype="0" fill="hold" nodeType="after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0" presetClass="path" presetSubtype="0" accel="50000" decel="50000" fill="hold" grpId="0" nodeType="clickEffect">
                                  <p:stCondLst>
                                    <p:cond delay="0"/>
                                  </p:stCondLst>
                                  <p:childTnLst>
                                    <p:animMotion origin="layout" path="M 1.11022E-16 -3.7037E-7 L 0.26237 -0.04005 " pathEditMode="relative" rAng="0" ptsTypes="AA">
                                      <p:cBhvr>
                                        <p:cTn id="42" dur="500" fill="hold"/>
                                        <p:tgtEl>
                                          <p:spTgt spid="132"/>
                                        </p:tgtEl>
                                        <p:attrNameLst>
                                          <p:attrName>ppt_x</p:attrName>
                                          <p:attrName>ppt_y</p:attrName>
                                        </p:attrNameLst>
                                      </p:cBhvr>
                                      <p:rCtr x="13112" y="-2014"/>
                                    </p:animMotion>
                                  </p:childTnLst>
                                </p:cTn>
                              </p:par>
                              <p:par>
                                <p:cTn id="43" presetID="1" presetClass="exit" presetSubtype="0" fill="hold" nodeType="withEffect">
                                  <p:stCondLst>
                                    <p:cond delay="0"/>
                                  </p:stCondLst>
                                  <p:childTnLst>
                                    <p:set>
                                      <p:cBhvr>
                                        <p:cTn id="44" dur="1" fill="hold">
                                          <p:stCondLst>
                                            <p:cond delay="0"/>
                                          </p:stCondLst>
                                        </p:cTn>
                                        <p:tgtEl>
                                          <p:spTgt spid="144"/>
                                        </p:tgtEl>
                                        <p:attrNameLst>
                                          <p:attrName>style.visibility</p:attrName>
                                        </p:attrNameLst>
                                      </p:cBhvr>
                                      <p:to>
                                        <p:strVal val="hidden"/>
                                      </p:to>
                                    </p:set>
                                  </p:childTnLst>
                                </p:cTn>
                              </p:par>
                              <p:par>
                                <p:cTn id="45" presetID="1" presetClass="exit" presetSubtype="0" fill="hold" nodeType="withEffect">
                                  <p:stCondLst>
                                    <p:cond delay="0"/>
                                  </p:stCondLst>
                                  <p:childTnLst>
                                    <p:set>
                                      <p:cBhvr>
                                        <p:cTn id="46" dur="1" fill="hold">
                                          <p:stCondLst>
                                            <p:cond delay="0"/>
                                          </p:stCondLst>
                                        </p:cTn>
                                        <p:tgtEl>
                                          <p:spTgt spid="145"/>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6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71"/>
                                        </p:tgtEl>
                                        <p:attrNameLst>
                                          <p:attrName>style.visibility</p:attrName>
                                        </p:attrNameLst>
                                      </p:cBhvr>
                                      <p:to>
                                        <p:strVal val="hidden"/>
                                      </p:to>
                                    </p:set>
                                  </p:childTnLst>
                                </p:cTn>
                              </p:par>
                            </p:childTnLst>
                          </p:cTn>
                        </p:par>
                        <p:par>
                          <p:cTn id="51" fill="hold">
                            <p:stCondLst>
                              <p:cond delay="500"/>
                            </p:stCondLst>
                            <p:childTnLst>
                              <p:par>
                                <p:cTn id="52" presetID="1" presetClass="entr" presetSubtype="0" fill="hold" nodeType="afterEffect">
                                  <p:stCondLst>
                                    <p:cond delay="0"/>
                                  </p:stCondLst>
                                  <p:childTnLst>
                                    <p:set>
                                      <p:cBhvr>
                                        <p:cTn id="53" dur="1" fill="hold">
                                          <p:stCondLst>
                                            <p:cond delay="0"/>
                                          </p:stCondLst>
                                        </p:cTn>
                                        <p:tgtEl>
                                          <p:spTgt spid="67"/>
                                        </p:tgtEl>
                                        <p:attrNameLst>
                                          <p:attrName>style.visibility</p:attrName>
                                        </p:attrNameLst>
                                      </p:cBhvr>
                                      <p:to>
                                        <p:strVal val="visible"/>
                                      </p:to>
                                    </p:set>
                                  </p:childTnLst>
                                </p:cTn>
                              </p:par>
                            </p:childTnLst>
                          </p:cTn>
                        </p:par>
                        <p:par>
                          <p:cTn id="54" fill="hold">
                            <p:stCondLst>
                              <p:cond delay="500"/>
                            </p:stCondLst>
                            <p:childTnLst>
                              <p:par>
                                <p:cTn id="55" presetID="1" presetClass="entr" presetSubtype="0" fill="hold" nodeType="afterEffect">
                                  <p:stCondLst>
                                    <p:cond delay="0"/>
                                  </p:stCondLst>
                                  <p:childTnLst>
                                    <p:set>
                                      <p:cBhvr>
                                        <p:cTn id="56" dur="1" fill="hold">
                                          <p:stCondLst>
                                            <p:cond delay="0"/>
                                          </p:stCondLst>
                                        </p:cTn>
                                        <p:tgtEl>
                                          <p:spTgt spid="71"/>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0" presetClass="path" presetSubtype="0" accel="50000" decel="50000" fill="hold" grpId="0" nodeType="clickEffect">
                                  <p:stCondLst>
                                    <p:cond delay="0"/>
                                  </p:stCondLst>
                                  <p:childTnLst>
                                    <p:animMotion origin="layout" path="M -1.66667E-6 4.07407E-6 L -0.21041 0.00208 " pathEditMode="relative" rAng="0" ptsTypes="AA">
                                      <p:cBhvr>
                                        <p:cTn id="60" dur="500" fill="hold"/>
                                        <p:tgtEl>
                                          <p:spTgt spid="135"/>
                                        </p:tgtEl>
                                        <p:attrNameLst>
                                          <p:attrName>ppt_x</p:attrName>
                                          <p:attrName>ppt_y</p:attrName>
                                        </p:attrNameLst>
                                      </p:cBhvr>
                                      <p:rCtr x="-10521" y="93"/>
                                    </p:animMotion>
                                  </p:childTnLst>
                                </p:cTn>
                              </p:par>
                              <p:par>
                                <p:cTn id="61" presetID="0" presetClass="path" presetSubtype="0" accel="50000" decel="50000" fill="hold" grpId="0" nodeType="withEffect">
                                  <p:stCondLst>
                                    <p:cond delay="0"/>
                                  </p:stCondLst>
                                  <p:childTnLst>
                                    <p:animMotion origin="layout" path="M 4.375E-6 4.07407E-6 L -0.21029 0.00208 " pathEditMode="relative" rAng="0" ptsTypes="AA">
                                      <p:cBhvr>
                                        <p:cTn id="62" dur="500" fill="hold"/>
                                        <p:tgtEl>
                                          <p:spTgt spid="134"/>
                                        </p:tgtEl>
                                        <p:attrNameLst>
                                          <p:attrName>ppt_x</p:attrName>
                                          <p:attrName>ppt_y</p:attrName>
                                        </p:attrNameLst>
                                      </p:cBhvr>
                                      <p:rCtr x="-10521" y="93"/>
                                    </p:animMotion>
                                  </p:childTnLst>
                                </p:cTn>
                              </p:par>
                              <p:par>
                                <p:cTn id="63" presetID="1" presetClass="exit" presetSubtype="0" fill="hold" nodeType="withEffect">
                                  <p:stCondLst>
                                    <p:cond delay="0"/>
                                  </p:stCondLst>
                                  <p:childTnLst>
                                    <p:set>
                                      <p:cBhvr>
                                        <p:cTn id="64" dur="1" fill="hold">
                                          <p:stCondLst>
                                            <p:cond delay="0"/>
                                          </p:stCondLst>
                                        </p:cTn>
                                        <p:tgtEl>
                                          <p:spTgt spid="61"/>
                                        </p:tgtEl>
                                        <p:attrNameLst>
                                          <p:attrName>style.visibility</p:attrName>
                                        </p:attrNameLst>
                                      </p:cBhvr>
                                      <p:to>
                                        <p:strVal val="hidden"/>
                                      </p:to>
                                    </p:set>
                                  </p:childTnLst>
                                </p:cTn>
                              </p:par>
                              <p:par>
                                <p:cTn id="65" presetID="1" presetClass="exit" presetSubtype="0" fill="hold" nodeType="withEffect">
                                  <p:stCondLst>
                                    <p:cond delay="0"/>
                                  </p:stCondLst>
                                  <p:childTnLst>
                                    <p:set>
                                      <p:cBhvr>
                                        <p:cTn id="66" dur="1" fill="hold">
                                          <p:stCondLst>
                                            <p:cond delay="0"/>
                                          </p:stCondLst>
                                        </p:cTn>
                                        <p:tgtEl>
                                          <p:spTgt spid="71"/>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148"/>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147"/>
                                        </p:tgtEl>
                                        <p:attrNameLst>
                                          <p:attrName>style.visibility</p:attrName>
                                        </p:attrNameLst>
                                      </p:cBhvr>
                                      <p:to>
                                        <p:strVal val="hidden"/>
                                      </p:to>
                                    </p:set>
                                  </p:childTnLst>
                                </p:cTn>
                              </p:par>
                              <p:par>
                                <p:cTn id="71" presetID="1" presetClass="exit" presetSubtype="0" fill="hold" nodeType="withEffect">
                                  <p:stCondLst>
                                    <p:cond delay="0"/>
                                  </p:stCondLst>
                                  <p:childTnLst>
                                    <p:set>
                                      <p:cBhvr>
                                        <p:cTn id="72" dur="1" fill="hold">
                                          <p:stCondLst>
                                            <p:cond delay="0"/>
                                          </p:stCondLst>
                                        </p:cTn>
                                        <p:tgtEl>
                                          <p:spTgt spid="78"/>
                                        </p:tgtEl>
                                        <p:attrNameLst>
                                          <p:attrName>style.visibility</p:attrName>
                                        </p:attrNameLst>
                                      </p:cBhvr>
                                      <p:to>
                                        <p:strVal val="hidden"/>
                                      </p:to>
                                    </p:set>
                                  </p:childTnLst>
                                </p:cTn>
                              </p:par>
                              <p:par>
                                <p:cTn id="73" presetID="1" presetClass="exit" presetSubtype="0" fill="hold" nodeType="withEffect">
                                  <p:stCondLst>
                                    <p:cond delay="0"/>
                                  </p:stCondLst>
                                  <p:childTnLst>
                                    <p:set>
                                      <p:cBhvr>
                                        <p:cTn id="74" dur="1" fill="hold">
                                          <p:stCondLst>
                                            <p:cond delay="0"/>
                                          </p:stCondLst>
                                        </p:cTn>
                                        <p:tgtEl>
                                          <p:spTgt spid="83"/>
                                        </p:tgtEl>
                                        <p:attrNameLst>
                                          <p:attrName>style.visibility</p:attrName>
                                        </p:attrNameLst>
                                      </p:cBhvr>
                                      <p:to>
                                        <p:strVal val="hidden"/>
                                      </p:to>
                                    </p:set>
                                  </p:childTnLst>
                                </p:cTn>
                              </p:par>
                            </p:childTnLst>
                          </p:cTn>
                        </p:par>
                        <p:par>
                          <p:cTn id="75" fill="hold">
                            <p:stCondLst>
                              <p:cond delay="500"/>
                            </p:stCondLst>
                            <p:childTnLst>
                              <p:par>
                                <p:cTn id="76" presetID="1" presetClass="entr" presetSubtype="0" fill="hold" nodeType="afterEffect">
                                  <p:stCondLst>
                                    <p:cond delay="0"/>
                                  </p:stCondLst>
                                  <p:childTnLst>
                                    <p:set>
                                      <p:cBhvr>
                                        <p:cTn id="77" dur="1" fill="hold">
                                          <p:stCondLst>
                                            <p:cond delay="0"/>
                                          </p:stCondLst>
                                        </p:cTn>
                                        <p:tgtEl>
                                          <p:spTgt spid="83"/>
                                        </p:tgtEl>
                                        <p:attrNameLst>
                                          <p:attrName>style.visibility</p:attrName>
                                        </p:attrNameLst>
                                      </p:cBhvr>
                                      <p:to>
                                        <p:strVal val="visible"/>
                                      </p:to>
                                    </p:set>
                                  </p:childTnLst>
                                </p:cTn>
                              </p:par>
                            </p:childTnLst>
                          </p:cTn>
                        </p:par>
                        <p:par>
                          <p:cTn id="78" fill="hold">
                            <p:stCondLst>
                              <p:cond delay="500"/>
                            </p:stCondLst>
                            <p:childTnLst>
                              <p:par>
                                <p:cTn id="79" presetID="1" presetClass="entr" presetSubtype="0" fill="hold" nodeType="afterEffect">
                                  <p:stCondLst>
                                    <p:cond delay="0"/>
                                  </p:stCondLst>
                                  <p:childTnLst>
                                    <p:set>
                                      <p:cBhvr>
                                        <p:cTn id="80" dur="1" fill="hold">
                                          <p:stCondLst>
                                            <p:cond delay="0"/>
                                          </p:stCondLst>
                                        </p:cTn>
                                        <p:tgtEl>
                                          <p:spTgt spid="78"/>
                                        </p:tgtEl>
                                        <p:attrNameLst>
                                          <p:attrName>style.visibility</p:attrName>
                                        </p:attrNameLst>
                                      </p:cBhvr>
                                      <p:to>
                                        <p:strVal val="visible"/>
                                      </p:to>
                                    </p:set>
                                  </p:childTnLst>
                                </p:cTn>
                              </p:par>
                              <p:par>
                                <p:cTn id="81" presetID="1" presetClass="exit" presetSubtype="0" fill="hold" nodeType="withEffect">
                                  <p:stCondLst>
                                    <p:cond delay="0"/>
                                  </p:stCondLst>
                                  <p:childTnLst>
                                    <p:set>
                                      <p:cBhvr>
                                        <p:cTn id="82" dur="1" fill="hold">
                                          <p:stCondLst>
                                            <p:cond delay="0"/>
                                          </p:stCondLst>
                                        </p:cTn>
                                        <p:tgtEl>
                                          <p:spTgt spid="87"/>
                                        </p:tgtEl>
                                        <p:attrNameLst>
                                          <p:attrName>style.visibility</p:attrName>
                                        </p:attrNameLst>
                                      </p:cBhvr>
                                      <p:to>
                                        <p:strVal val="hidden"/>
                                      </p:to>
                                    </p:set>
                                  </p:childTnLst>
                                </p:cTn>
                              </p:par>
                              <p:par>
                                <p:cTn id="83" presetID="1" presetClass="exit" presetSubtype="0" fill="hold" nodeType="withEffect">
                                  <p:stCondLst>
                                    <p:cond delay="0"/>
                                  </p:stCondLst>
                                  <p:childTnLst>
                                    <p:set>
                                      <p:cBhvr>
                                        <p:cTn id="84" dur="1" fill="hold">
                                          <p:stCondLst>
                                            <p:cond delay="0"/>
                                          </p:stCondLst>
                                        </p:cTn>
                                        <p:tgtEl>
                                          <p:spTgt spid="94"/>
                                        </p:tgtEl>
                                        <p:attrNameLst>
                                          <p:attrName>style.visibility</p:attrName>
                                        </p:attrNameLst>
                                      </p:cBhvr>
                                      <p:to>
                                        <p:strVal val="hidden"/>
                                      </p:to>
                                    </p:set>
                                  </p:childTnLst>
                                </p:cTn>
                              </p:par>
                              <p:par>
                                <p:cTn id="85" presetID="1" presetClass="entr" presetSubtype="0" fill="hold" nodeType="withEffect">
                                  <p:stCondLst>
                                    <p:cond delay="0"/>
                                  </p:stCondLst>
                                  <p:childTnLst>
                                    <p:set>
                                      <p:cBhvr>
                                        <p:cTn id="86" dur="1" fill="hold">
                                          <p:stCondLst>
                                            <p:cond delay="0"/>
                                          </p:stCondLst>
                                        </p:cTn>
                                        <p:tgtEl>
                                          <p:spTgt spid="9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87"/>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0" presetClass="path" presetSubtype="0" accel="50000" decel="50000" fill="hold" grpId="0" nodeType="clickEffect">
                                  <p:stCondLst>
                                    <p:cond delay="0"/>
                                  </p:stCondLst>
                                  <p:childTnLst>
                                    <p:animMotion origin="layout" path="M 0.00078 0.00209 L -0.52148 0.00209 " pathEditMode="relative" rAng="0" ptsTypes="AA">
                                      <p:cBhvr>
                                        <p:cTn id="92" dur="500" fill="hold"/>
                                        <p:tgtEl>
                                          <p:spTgt spid="137"/>
                                        </p:tgtEl>
                                        <p:attrNameLst>
                                          <p:attrName>ppt_x</p:attrName>
                                          <p:attrName>ppt_y</p:attrName>
                                        </p:attrNameLst>
                                      </p:cBhvr>
                                      <p:rCtr x="-26120" y="0"/>
                                    </p:animMotion>
                                  </p:childTnLst>
                                </p:cTn>
                              </p:par>
                              <p:par>
                                <p:cTn id="93" presetID="1" presetClass="exit" presetSubtype="0" fill="hold" nodeType="withEffect">
                                  <p:stCondLst>
                                    <p:cond delay="0"/>
                                  </p:stCondLst>
                                  <p:childTnLst>
                                    <p:set>
                                      <p:cBhvr>
                                        <p:cTn id="94" dur="1" fill="hold">
                                          <p:stCondLst>
                                            <p:cond delay="0"/>
                                          </p:stCondLst>
                                        </p:cTn>
                                        <p:tgtEl>
                                          <p:spTgt spid="150"/>
                                        </p:tgtEl>
                                        <p:attrNameLst>
                                          <p:attrName>style.visibility</p:attrName>
                                        </p:attrNameLst>
                                      </p:cBhvr>
                                      <p:to>
                                        <p:strVal val="hidden"/>
                                      </p:to>
                                    </p:set>
                                  </p:childTnLst>
                                </p:cTn>
                              </p:par>
                              <p:par>
                                <p:cTn id="95" presetID="1" presetClass="exit" presetSubtype="0" fill="hold" nodeType="withEffect">
                                  <p:stCondLst>
                                    <p:cond delay="0"/>
                                  </p:stCondLst>
                                  <p:childTnLst>
                                    <p:set>
                                      <p:cBhvr>
                                        <p:cTn id="96" dur="1" fill="hold">
                                          <p:stCondLst>
                                            <p:cond delay="0"/>
                                          </p:stCondLst>
                                        </p:cTn>
                                        <p:tgtEl>
                                          <p:spTgt spid="58"/>
                                        </p:tgtEl>
                                        <p:attrNameLst>
                                          <p:attrName>style.visibility</p:attrName>
                                        </p:attrNameLst>
                                      </p:cBhvr>
                                      <p:to>
                                        <p:strVal val="hidden"/>
                                      </p:to>
                                    </p:set>
                                  </p:childTnLst>
                                </p:cTn>
                              </p:par>
                            </p:childTnLst>
                          </p:cTn>
                        </p:par>
                        <p:par>
                          <p:cTn id="97" fill="hold">
                            <p:stCondLst>
                              <p:cond delay="500"/>
                            </p:stCondLst>
                            <p:childTnLst>
                              <p:par>
                                <p:cTn id="98" presetID="1" presetClass="entr" presetSubtype="0" fill="hold" nodeType="afterEffect">
                                  <p:stCondLst>
                                    <p:cond delay="0"/>
                                  </p:stCondLst>
                                  <p:childTnLst>
                                    <p:set>
                                      <p:cBhvr>
                                        <p:cTn id="99" dur="1" fill="hold">
                                          <p:stCondLst>
                                            <p:cond delay="0"/>
                                          </p:stCondLst>
                                        </p:cTn>
                                        <p:tgtEl>
                                          <p:spTgt spid="102"/>
                                        </p:tgtEl>
                                        <p:attrNameLst>
                                          <p:attrName>style.visibility</p:attrName>
                                        </p:attrNameLst>
                                      </p:cBhvr>
                                      <p:to>
                                        <p:strVal val="visible"/>
                                      </p:to>
                                    </p:set>
                                  </p:childTnLst>
                                </p:cTn>
                              </p:par>
                            </p:childTnLst>
                          </p:cTn>
                        </p:par>
                        <p:par>
                          <p:cTn id="100" fill="hold">
                            <p:stCondLst>
                              <p:cond delay="500"/>
                            </p:stCondLst>
                            <p:childTnLst>
                              <p:par>
                                <p:cTn id="101" presetID="1" presetClass="entr" presetSubtype="0" fill="hold" nodeType="afterEffect">
                                  <p:stCondLst>
                                    <p:cond delay="0"/>
                                  </p:stCondLst>
                                  <p:childTnLst>
                                    <p:set>
                                      <p:cBhvr>
                                        <p:cTn id="102" dur="1" fill="hold">
                                          <p:stCondLst>
                                            <p:cond delay="0"/>
                                          </p:stCondLst>
                                        </p:cTn>
                                        <p:tgtEl>
                                          <p:spTgt spid="105"/>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0" presetClass="path" presetSubtype="0" accel="50000" decel="50000" fill="hold" grpId="0" nodeType="clickEffect">
                                  <p:stCondLst>
                                    <p:cond delay="0"/>
                                  </p:stCondLst>
                                  <p:childTnLst>
                                    <p:animMotion origin="layout" path="M 0.00013 0.00023 L 0.29492 0.00209 " pathEditMode="relative" rAng="0" ptsTypes="AA">
                                      <p:cBhvr>
                                        <p:cTn id="106" dur="500" fill="hold"/>
                                        <p:tgtEl>
                                          <p:spTgt spid="138"/>
                                        </p:tgtEl>
                                        <p:attrNameLst>
                                          <p:attrName>ppt_x</p:attrName>
                                          <p:attrName>ppt_y</p:attrName>
                                        </p:attrNameLst>
                                      </p:cBhvr>
                                      <p:rCtr x="14740" y="93"/>
                                    </p:animMotion>
                                  </p:childTnLst>
                                </p:cTn>
                              </p:par>
                              <p:par>
                                <p:cTn id="107" presetID="1" presetClass="exit" presetSubtype="0" fill="hold" nodeType="withEffect">
                                  <p:stCondLst>
                                    <p:cond delay="0"/>
                                  </p:stCondLst>
                                  <p:childTnLst>
                                    <p:set>
                                      <p:cBhvr>
                                        <p:cTn id="108" dur="1" fill="hold">
                                          <p:stCondLst>
                                            <p:cond delay="0"/>
                                          </p:stCondLst>
                                        </p:cTn>
                                        <p:tgtEl>
                                          <p:spTgt spid="149"/>
                                        </p:tgtEl>
                                        <p:attrNameLst>
                                          <p:attrName>style.visibility</p:attrName>
                                        </p:attrNameLst>
                                      </p:cBhvr>
                                      <p:to>
                                        <p:strVal val="hidden"/>
                                      </p:to>
                                    </p:set>
                                  </p:childTnLst>
                                </p:cTn>
                              </p:par>
                              <p:par>
                                <p:cTn id="109" presetID="1" presetClass="exit" presetSubtype="0" fill="hold" nodeType="withEffect">
                                  <p:stCondLst>
                                    <p:cond delay="0"/>
                                  </p:stCondLst>
                                  <p:childTnLst>
                                    <p:set>
                                      <p:cBhvr>
                                        <p:cTn id="110" dur="1" fill="hold">
                                          <p:stCondLst>
                                            <p:cond delay="0"/>
                                          </p:stCondLst>
                                        </p:cTn>
                                        <p:tgtEl>
                                          <p:spTgt spid="67"/>
                                        </p:tgtEl>
                                        <p:attrNameLst>
                                          <p:attrName>style.visibility</p:attrName>
                                        </p:attrNameLst>
                                      </p:cBhvr>
                                      <p:to>
                                        <p:strVal val="hidden"/>
                                      </p:to>
                                    </p:set>
                                  </p:childTnLst>
                                </p:cTn>
                              </p:par>
                            </p:childTnLst>
                          </p:cTn>
                        </p:par>
                        <p:par>
                          <p:cTn id="111" fill="hold">
                            <p:stCondLst>
                              <p:cond delay="500"/>
                            </p:stCondLst>
                            <p:childTnLst>
                              <p:par>
                                <p:cTn id="112" presetID="1" presetClass="entr" presetSubtype="0" fill="hold" nodeType="afterEffect">
                                  <p:stCondLst>
                                    <p:cond delay="0"/>
                                  </p:stCondLst>
                                  <p:childTnLst>
                                    <p:set>
                                      <p:cBhvr>
                                        <p:cTn id="113" dur="1" fill="hold">
                                          <p:stCondLst>
                                            <p:cond delay="0"/>
                                          </p:stCondLst>
                                        </p:cTn>
                                        <p:tgtEl>
                                          <p:spTgt spid="112"/>
                                        </p:tgtEl>
                                        <p:attrNameLst>
                                          <p:attrName>style.visibility</p:attrName>
                                        </p:attrNameLst>
                                      </p:cBhvr>
                                      <p:to>
                                        <p:strVal val="visible"/>
                                      </p:to>
                                    </p:set>
                                  </p:childTnLst>
                                </p:cTn>
                              </p:par>
                            </p:childTnLst>
                          </p:cTn>
                        </p:par>
                        <p:par>
                          <p:cTn id="114" fill="hold">
                            <p:stCondLst>
                              <p:cond delay="500"/>
                            </p:stCondLst>
                            <p:childTnLst>
                              <p:par>
                                <p:cTn id="115" presetID="1" presetClass="entr" presetSubtype="0" fill="hold" nodeType="afterEffect">
                                  <p:stCondLst>
                                    <p:cond delay="0"/>
                                  </p:stCondLst>
                                  <p:childTnLst>
                                    <p:set>
                                      <p:cBhvr>
                                        <p:cTn id="116" dur="1" fill="hold">
                                          <p:stCondLst>
                                            <p:cond delay="0"/>
                                          </p:stCondLst>
                                        </p:cTn>
                                        <p:tgtEl>
                                          <p:spTgt spid="115"/>
                                        </p:tgtEl>
                                        <p:attrNameLst>
                                          <p:attrName>style.visibility</p:attrName>
                                        </p:attrNameLst>
                                      </p:cBhvr>
                                      <p:to>
                                        <p:strVal val="visible"/>
                                      </p:to>
                                    </p:set>
                                  </p:childTnLst>
                                </p:cTn>
                              </p:par>
                            </p:childTnLst>
                          </p:cTn>
                        </p:par>
                      </p:childTnLst>
                    </p:cTn>
                  </p:par>
                  <p:par>
                    <p:cTn id="117" fill="hold">
                      <p:stCondLst>
                        <p:cond delay="indefinite"/>
                      </p:stCondLst>
                      <p:childTnLst>
                        <p:par>
                          <p:cTn id="118" fill="hold">
                            <p:stCondLst>
                              <p:cond delay="0"/>
                            </p:stCondLst>
                            <p:childTnLst>
                              <p:par>
                                <p:cTn id="119" presetID="0" presetClass="path" presetSubtype="0" accel="50000" decel="50000" fill="hold" grpId="0" nodeType="clickEffect">
                                  <p:stCondLst>
                                    <p:cond delay="0"/>
                                  </p:stCondLst>
                                  <p:childTnLst>
                                    <p:animMotion origin="layout" path="M -0.00039 -0.00046 L -0.20807 -0.00764 " pathEditMode="relative" rAng="0" ptsTypes="AA">
                                      <p:cBhvr>
                                        <p:cTn id="120" dur="500" fill="hold"/>
                                        <p:tgtEl>
                                          <p:spTgt spid="121"/>
                                        </p:tgtEl>
                                        <p:attrNameLst>
                                          <p:attrName>ppt_x</p:attrName>
                                          <p:attrName>ppt_y</p:attrName>
                                        </p:attrNameLst>
                                      </p:cBhvr>
                                      <p:rCtr x="-10391" y="-370"/>
                                    </p:animMotion>
                                  </p:childTnLst>
                                </p:cTn>
                              </p:par>
                              <p:par>
                                <p:cTn id="121" presetID="0" presetClass="path" presetSubtype="0" accel="50000" decel="50000" fill="hold" grpId="0" nodeType="withEffect">
                                  <p:stCondLst>
                                    <p:cond delay="0"/>
                                  </p:stCondLst>
                                  <p:childTnLst>
                                    <p:animMotion origin="layout" path="M -0.00078 -0.00046 L -0.21354 -0.00764 " pathEditMode="relative" rAng="0" ptsTypes="AA">
                                      <p:cBhvr>
                                        <p:cTn id="122" dur="500" fill="hold"/>
                                        <p:tgtEl>
                                          <p:spTgt spid="120"/>
                                        </p:tgtEl>
                                        <p:attrNameLst>
                                          <p:attrName>ppt_x</p:attrName>
                                          <p:attrName>ppt_y</p:attrName>
                                        </p:attrNameLst>
                                      </p:cBhvr>
                                      <p:rCtr x="-10638" y="-370"/>
                                    </p:animMotion>
                                  </p:childTnLst>
                                </p:cTn>
                              </p:par>
                              <p:par>
                                <p:cTn id="123" presetID="0" presetClass="path" presetSubtype="0" accel="50000" decel="50000" fill="hold" grpId="0" nodeType="withEffect">
                                  <p:stCondLst>
                                    <p:cond delay="0"/>
                                  </p:stCondLst>
                                  <p:childTnLst>
                                    <p:animMotion origin="layout" path="M 0.00104 0.00139 L -0.50599 -0.00764 " pathEditMode="relative" rAng="0" ptsTypes="AA">
                                      <p:cBhvr>
                                        <p:cTn id="124" dur="500" fill="hold"/>
                                        <p:tgtEl>
                                          <p:spTgt spid="118"/>
                                        </p:tgtEl>
                                        <p:attrNameLst>
                                          <p:attrName>ppt_x</p:attrName>
                                          <p:attrName>ppt_y</p:attrName>
                                        </p:attrNameLst>
                                      </p:cBhvr>
                                      <p:rCtr x="-25352" y="-463"/>
                                    </p:animMotion>
                                  </p:childTnLst>
                                </p:cTn>
                              </p:par>
                              <p:par>
                                <p:cTn id="125" presetID="0" presetClass="path" presetSubtype="0" accel="50000" decel="50000" fill="hold" grpId="0" nodeType="withEffect">
                                  <p:stCondLst>
                                    <p:cond delay="0"/>
                                  </p:stCondLst>
                                  <p:childTnLst>
                                    <p:animMotion origin="layout" path="M 0.00052 -0.00046 L 0.30899 0.00209 " pathEditMode="relative" rAng="0" ptsTypes="AA">
                                      <p:cBhvr>
                                        <p:cTn id="126" dur="500" fill="hold"/>
                                        <p:tgtEl>
                                          <p:spTgt spid="119"/>
                                        </p:tgtEl>
                                        <p:attrNameLst>
                                          <p:attrName>ppt_x</p:attrName>
                                          <p:attrName>ppt_y</p:attrName>
                                        </p:attrNameLst>
                                      </p:cBhvr>
                                      <p:rCtr x="15417" y="116"/>
                                    </p:animMotion>
                                  </p:childTnLst>
                                </p:cTn>
                              </p:par>
                              <p:par>
                                <p:cTn id="127" presetID="1" presetClass="exit" presetSubtype="0" fill="hold" nodeType="withEffect">
                                  <p:stCondLst>
                                    <p:cond delay="0"/>
                                  </p:stCondLst>
                                  <p:childTnLst>
                                    <p:set>
                                      <p:cBhvr>
                                        <p:cTn id="128" dur="1" fill="hold">
                                          <p:stCondLst>
                                            <p:cond delay="0"/>
                                          </p:stCondLst>
                                        </p:cTn>
                                        <p:tgtEl>
                                          <p:spTgt spid="87"/>
                                        </p:tgtEl>
                                        <p:attrNameLst>
                                          <p:attrName>style.visibility</p:attrName>
                                        </p:attrNameLst>
                                      </p:cBhvr>
                                      <p:to>
                                        <p:strVal val="hidden"/>
                                      </p:to>
                                    </p:set>
                                  </p:childTnLst>
                                </p:cTn>
                              </p:par>
                              <p:par>
                                <p:cTn id="129" presetID="1" presetClass="exit" presetSubtype="0" fill="hold" nodeType="withEffect">
                                  <p:stCondLst>
                                    <p:cond delay="0"/>
                                  </p:stCondLst>
                                  <p:childTnLst>
                                    <p:set>
                                      <p:cBhvr>
                                        <p:cTn id="130" dur="1" fill="hold">
                                          <p:stCondLst>
                                            <p:cond delay="0"/>
                                          </p:stCondLst>
                                        </p:cTn>
                                        <p:tgtEl>
                                          <p:spTgt spid="102"/>
                                        </p:tgtEl>
                                        <p:attrNameLst>
                                          <p:attrName>style.visibility</p:attrName>
                                        </p:attrNameLst>
                                      </p:cBhvr>
                                      <p:to>
                                        <p:strVal val="hidden"/>
                                      </p:to>
                                    </p:set>
                                  </p:childTnLst>
                                </p:cTn>
                              </p:par>
                              <p:par>
                                <p:cTn id="131" presetID="1" presetClass="exit" presetSubtype="0" fill="hold" nodeType="withEffect">
                                  <p:stCondLst>
                                    <p:cond delay="0"/>
                                  </p:stCondLst>
                                  <p:childTnLst>
                                    <p:set>
                                      <p:cBhvr>
                                        <p:cTn id="132" dur="1" fill="hold">
                                          <p:stCondLst>
                                            <p:cond delay="0"/>
                                          </p:stCondLst>
                                        </p:cTn>
                                        <p:tgtEl>
                                          <p:spTgt spid="94"/>
                                        </p:tgtEl>
                                        <p:attrNameLst>
                                          <p:attrName>style.visibility</p:attrName>
                                        </p:attrNameLst>
                                      </p:cBhvr>
                                      <p:to>
                                        <p:strVal val="hidden"/>
                                      </p:to>
                                    </p:set>
                                  </p:childTnLst>
                                </p:cTn>
                              </p:par>
                              <p:par>
                                <p:cTn id="133" presetID="1" presetClass="exit" presetSubtype="0" fill="hold" nodeType="withEffect">
                                  <p:stCondLst>
                                    <p:cond delay="0"/>
                                  </p:stCondLst>
                                  <p:childTnLst>
                                    <p:set>
                                      <p:cBhvr>
                                        <p:cTn id="134" dur="1" fill="hold">
                                          <p:stCondLst>
                                            <p:cond delay="0"/>
                                          </p:stCondLst>
                                        </p:cTn>
                                        <p:tgtEl>
                                          <p:spTgt spid="112"/>
                                        </p:tgtEl>
                                        <p:attrNameLst>
                                          <p:attrName>style.visibility</p:attrName>
                                        </p:attrNameLst>
                                      </p:cBhvr>
                                      <p:to>
                                        <p:strVal val="hidden"/>
                                      </p:to>
                                    </p:set>
                                  </p:childTnLst>
                                </p:cTn>
                              </p:par>
                            </p:childTnLst>
                          </p:cTn>
                        </p:par>
                        <p:par>
                          <p:cTn id="135" fill="hold">
                            <p:stCondLst>
                              <p:cond delay="500"/>
                            </p:stCondLst>
                            <p:childTnLst>
                              <p:par>
                                <p:cTn id="136" presetID="1" presetClass="entr" presetSubtype="0" fill="hold" nodeType="afterEffect">
                                  <p:stCondLst>
                                    <p:cond delay="0"/>
                                  </p:stCondLst>
                                  <p:childTnLst>
                                    <p:set>
                                      <p:cBhvr>
                                        <p:cTn id="137" dur="1" fill="hold">
                                          <p:stCondLst>
                                            <p:cond delay="0"/>
                                          </p:stCondLst>
                                        </p:cTn>
                                        <p:tgtEl>
                                          <p:spTgt spid="142"/>
                                        </p:tgtEl>
                                        <p:attrNameLst>
                                          <p:attrName>style.visibility</p:attrName>
                                        </p:attrNameLst>
                                      </p:cBhvr>
                                      <p:to>
                                        <p:strVal val="visible"/>
                                      </p:to>
                                    </p:set>
                                  </p:childTnLst>
                                </p:cTn>
                              </p:par>
                            </p:childTnLst>
                          </p:cTn>
                        </p:par>
                        <p:par>
                          <p:cTn id="138" fill="hold">
                            <p:stCondLst>
                              <p:cond delay="500"/>
                            </p:stCondLst>
                            <p:childTnLst>
                              <p:par>
                                <p:cTn id="139" presetID="1" presetClass="entr" presetSubtype="0" fill="hold" nodeType="afterEffect">
                                  <p:stCondLst>
                                    <p:cond delay="0"/>
                                  </p:stCondLst>
                                  <p:childTnLst>
                                    <p:set>
                                      <p:cBhvr>
                                        <p:cTn id="140" dur="1" fill="hold">
                                          <p:stCondLst>
                                            <p:cond delay="0"/>
                                          </p:stCondLst>
                                        </p:cTn>
                                        <p:tgtEl>
                                          <p:spTgt spid="128"/>
                                        </p:tgtEl>
                                        <p:attrNameLst>
                                          <p:attrName>style.visibility</p:attrName>
                                        </p:attrNameLst>
                                      </p:cBhvr>
                                      <p:to>
                                        <p:strVal val="visible"/>
                                      </p:to>
                                    </p:set>
                                  </p:childTnLst>
                                </p:cTn>
                              </p:par>
                            </p:childTnLst>
                          </p:cTn>
                        </p:par>
                        <p:par>
                          <p:cTn id="141" fill="hold">
                            <p:stCondLst>
                              <p:cond delay="500"/>
                            </p:stCondLst>
                            <p:childTnLst>
                              <p:par>
                                <p:cTn id="142" presetID="1" presetClass="entr" presetSubtype="0" fill="hold" nodeType="afterEffect">
                                  <p:stCondLst>
                                    <p:cond delay="0"/>
                                  </p:stCondLst>
                                  <p:childTnLst>
                                    <p:set>
                                      <p:cBhvr>
                                        <p:cTn id="143" dur="1" fill="hold">
                                          <p:stCondLst>
                                            <p:cond delay="0"/>
                                          </p:stCondLst>
                                        </p:cTn>
                                        <p:tgtEl>
                                          <p:spTgt spid="125"/>
                                        </p:tgtEl>
                                        <p:attrNameLst>
                                          <p:attrName>style.visibility</p:attrName>
                                        </p:attrNameLst>
                                      </p:cBhvr>
                                      <p:to>
                                        <p:strVal val="visible"/>
                                      </p:to>
                                    </p:set>
                                  </p:childTnLst>
                                </p:cTn>
                              </p:par>
                            </p:childTnLst>
                          </p:cTn>
                        </p:par>
                        <p:par>
                          <p:cTn id="144" fill="hold">
                            <p:stCondLst>
                              <p:cond delay="500"/>
                            </p:stCondLst>
                            <p:childTnLst>
                              <p:par>
                                <p:cTn id="145" presetID="1" presetClass="entr" presetSubtype="0" fill="hold" nodeType="afterEffect">
                                  <p:stCondLst>
                                    <p:cond delay="0"/>
                                  </p:stCondLst>
                                  <p:childTnLst>
                                    <p:set>
                                      <p:cBhvr>
                                        <p:cTn id="146" dur="1" fill="hold">
                                          <p:stCondLst>
                                            <p:cond delay="0"/>
                                          </p:stCondLst>
                                        </p:cTn>
                                        <p:tgtEl>
                                          <p:spTgt spid="122"/>
                                        </p:tgtEl>
                                        <p:attrNameLst>
                                          <p:attrName>style.visibility</p:attrName>
                                        </p:attrNameLst>
                                      </p:cBhvr>
                                      <p:to>
                                        <p:strVal val="visible"/>
                                      </p:to>
                                    </p:set>
                                  </p:childTnLst>
                                </p:cTn>
                              </p:par>
                            </p:childTnLst>
                          </p:cTn>
                        </p:par>
                        <p:par>
                          <p:cTn id="147" fill="hold">
                            <p:stCondLst>
                              <p:cond delay="500"/>
                            </p:stCondLst>
                            <p:childTnLst>
                              <p:par>
                                <p:cTn id="148" presetID="10" presetClass="exit" presetSubtype="0" fill="hold" grpId="0" nodeType="afterEffect">
                                  <p:stCondLst>
                                    <p:cond delay="0"/>
                                  </p:stCondLst>
                                  <p:childTnLst>
                                    <p:animEffect transition="out" filter="fade">
                                      <p:cBhvr>
                                        <p:cTn id="149" dur="500"/>
                                        <p:tgtEl>
                                          <p:spTgt spid="52"/>
                                        </p:tgtEl>
                                      </p:cBhvr>
                                    </p:animEffect>
                                    <p:set>
                                      <p:cBhvr>
                                        <p:cTn id="150" dur="1" fill="hold">
                                          <p:stCondLst>
                                            <p:cond delay="499"/>
                                          </p:stCondLst>
                                        </p:cTn>
                                        <p:tgtEl>
                                          <p:spTgt spid="52"/>
                                        </p:tgtEl>
                                        <p:attrNameLst>
                                          <p:attrName>style.visibility</p:attrName>
                                        </p:attrNameLst>
                                      </p:cBhvr>
                                      <p:to>
                                        <p:strVal val="hidden"/>
                                      </p:to>
                                    </p:set>
                                  </p:childTnLst>
                                </p:cTn>
                              </p:par>
                              <p:par>
                                <p:cTn id="151" presetID="10" presetClass="exit" presetSubtype="0" fill="hold" grpId="0" nodeType="withEffect">
                                  <p:stCondLst>
                                    <p:cond delay="0"/>
                                  </p:stCondLst>
                                  <p:childTnLst>
                                    <p:animEffect transition="out" filter="fade">
                                      <p:cBhvr>
                                        <p:cTn id="152" dur="500"/>
                                        <p:tgtEl>
                                          <p:spTgt spid="53"/>
                                        </p:tgtEl>
                                      </p:cBhvr>
                                    </p:animEffect>
                                    <p:set>
                                      <p:cBhvr>
                                        <p:cTn id="153" dur="1" fill="hold">
                                          <p:stCondLst>
                                            <p:cond delay="499"/>
                                          </p:stCondLst>
                                        </p:cTn>
                                        <p:tgtEl>
                                          <p:spTgt spid="53"/>
                                        </p:tgtEl>
                                        <p:attrNameLst>
                                          <p:attrName>style.visibility</p:attrName>
                                        </p:attrNameLst>
                                      </p:cBhvr>
                                      <p:to>
                                        <p:strVal val="hidden"/>
                                      </p:to>
                                    </p:set>
                                  </p:childTnLst>
                                </p:cTn>
                              </p:par>
                              <p:par>
                                <p:cTn id="154" presetID="10" presetClass="exit" presetSubtype="0" fill="hold" grpId="0" nodeType="withEffect">
                                  <p:stCondLst>
                                    <p:cond delay="0"/>
                                  </p:stCondLst>
                                  <p:childTnLst>
                                    <p:animEffect transition="out" filter="fade">
                                      <p:cBhvr>
                                        <p:cTn id="155" dur="500"/>
                                        <p:tgtEl>
                                          <p:spTgt spid="55"/>
                                        </p:tgtEl>
                                      </p:cBhvr>
                                    </p:animEffect>
                                    <p:set>
                                      <p:cBhvr>
                                        <p:cTn id="156" dur="1" fill="hold">
                                          <p:stCondLst>
                                            <p:cond delay="499"/>
                                          </p:stCondLst>
                                        </p:cTn>
                                        <p:tgtEl>
                                          <p:spTgt spid="55"/>
                                        </p:tgtEl>
                                        <p:attrNameLst>
                                          <p:attrName>style.visibility</p:attrName>
                                        </p:attrNameLst>
                                      </p:cBhvr>
                                      <p:to>
                                        <p:strVal val="hidden"/>
                                      </p:to>
                                    </p:set>
                                  </p:childTnLst>
                                </p:cTn>
                              </p:par>
                              <p:par>
                                <p:cTn id="157" presetID="10" presetClass="exit" presetSubtype="0" fill="hold" grpId="0" nodeType="withEffect">
                                  <p:stCondLst>
                                    <p:cond delay="0"/>
                                  </p:stCondLst>
                                  <p:childTnLst>
                                    <p:animEffect transition="out" filter="fade">
                                      <p:cBhvr>
                                        <p:cTn id="158" dur="500"/>
                                        <p:tgtEl>
                                          <p:spTgt spid="56"/>
                                        </p:tgtEl>
                                      </p:cBhvr>
                                    </p:animEffect>
                                    <p:set>
                                      <p:cBhvr>
                                        <p:cTn id="159" dur="1" fill="hold">
                                          <p:stCondLst>
                                            <p:cond delay="499"/>
                                          </p:stCondLst>
                                        </p:cTn>
                                        <p:tgtEl>
                                          <p:spTgt spid="56"/>
                                        </p:tgtEl>
                                        <p:attrNameLst>
                                          <p:attrName>style.visibility</p:attrName>
                                        </p:attrNameLst>
                                      </p:cBhvr>
                                      <p:to>
                                        <p:strVal val="hidden"/>
                                      </p:to>
                                    </p:set>
                                  </p:childTnLst>
                                </p:cTn>
                              </p:par>
                              <p:par>
                                <p:cTn id="160" presetID="10" presetClass="exit" presetSubtype="0" fill="hold" grpId="0" nodeType="withEffect">
                                  <p:stCondLst>
                                    <p:cond delay="0"/>
                                  </p:stCondLst>
                                  <p:childTnLst>
                                    <p:animEffect transition="out" filter="fade">
                                      <p:cBhvr>
                                        <p:cTn id="161" dur="500"/>
                                        <p:tgtEl>
                                          <p:spTgt spid="54"/>
                                        </p:tgtEl>
                                      </p:cBhvr>
                                    </p:animEffect>
                                    <p:set>
                                      <p:cBhvr>
                                        <p:cTn id="162" dur="1" fill="hold">
                                          <p:stCondLst>
                                            <p:cond delay="499"/>
                                          </p:stCondLst>
                                        </p:cTn>
                                        <p:tgtEl>
                                          <p:spTgt spid="54"/>
                                        </p:tgtEl>
                                        <p:attrNameLst>
                                          <p:attrName>style.visibility</p:attrName>
                                        </p:attrNameLst>
                                      </p:cBhvr>
                                      <p:to>
                                        <p:strVal val="hidden"/>
                                      </p:to>
                                    </p:set>
                                  </p:childTnLst>
                                </p:cTn>
                              </p:par>
                            </p:childTnLst>
                          </p:cTn>
                        </p:par>
                      </p:childTnLst>
                    </p:cTn>
                  </p:par>
                  <p:par>
                    <p:cTn id="163" fill="hold">
                      <p:stCondLst>
                        <p:cond delay="indefinite"/>
                      </p:stCondLst>
                      <p:childTnLst>
                        <p:par>
                          <p:cTn id="164" fill="hold">
                            <p:stCondLst>
                              <p:cond delay="0"/>
                            </p:stCondLst>
                            <p:childTnLst>
                              <p:par>
                                <p:cTn id="165" presetID="1" presetClass="emph" presetSubtype="2" fill="hold" nodeType="clickEffect">
                                  <p:stCondLst>
                                    <p:cond delay="0"/>
                                  </p:stCondLst>
                                  <p:childTnLst>
                                    <p:animClr clrSpc="rgb" dir="cw">
                                      <p:cBhvr>
                                        <p:cTn id="166" dur="500" fill="hold"/>
                                        <p:tgtEl>
                                          <p:spTgt spid="137"/>
                                        </p:tgtEl>
                                        <p:attrNameLst>
                                          <p:attrName>fillcolor</p:attrName>
                                        </p:attrNameLst>
                                      </p:cBhvr>
                                      <p:to>
                                        <a:srgbClr val="0432FF"/>
                                      </p:to>
                                    </p:animClr>
                                    <p:set>
                                      <p:cBhvr>
                                        <p:cTn id="167" dur="500" fill="hold"/>
                                        <p:tgtEl>
                                          <p:spTgt spid="137"/>
                                        </p:tgtEl>
                                        <p:attrNameLst>
                                          <p:attrName>fill.type</p:attrName>
                                        </p:attrNameLst>
                                      </p:cBhvr>
                                      <p:to>
                                        <p:strVal val="solid"/>
                                      </p:to>
                                    </p:set>
                                    <p:set>
                                      <p:cBhvr>
                                        <p:cTn id="168" dur="500" fill="hold"/>
                                        <p:tgtEl>
                                          <p:spTgt spid="137"/>
                                        </p:tgtEl>
                                        <p:attrNameLst>
                                          <p:attrName>fill.on</p:attrName>
                                        </p:attrNameLst>
                                      </p:cBhvr>
                                      <p:to>
                                        <p:strVal val="true"/>
                                      </p:to>
                                    </p:set>
                                  </p:childTnLst>
                                </p:cTn>
                              </p:par>
                              <p:par>
                                <p:cTn id="169" presetID="1" presetClass="emph" presetSubtype="2" fill="hold" nodeType="withEffect">
                                  <p:stCondLst>
                                    <p:cond delay="0"/>
                                  </p:stCondLst>
                                  <p:childTnLst>
                                    <p:animClr clrSpc="rgb" dir="cw">
                                      <p:cBhvr>
                                        <p:cTn id="170" dur="500" fill="hold"/>
                                        <p:tgtEl>
                                          <p:spTgt spid="138"/>
                                        </p:tgtEl>
                                        <p:attrNameLst>
                                          <p:attrName>fillcolor</p:attrName>
                                        </p:attrNameLst>
                                      </p:cBhvr>
                                      <p:to>
                                        <a:srgbClr val="0432FF"/>
                                      </p:to>
                                    </p:animClr>
                                    <p:set>
                                      <p:cBhvr>
                                        <p:cTn id="171" dur="500" fill="hold"/>
                                        <p:tgtEl>
                                          <p:spTgt spid="138"/>
                                        </p:tgtEl>
                                        <p:attrNameLst>
                                          <p:attrName>fill.type</p:attrName>
                                        </p:attrNameLst>
                                      </p:cBhvr>
                                      <p:to>
                                        <p:strVal val="solid"/>
                                      </p:to>
                                    </p:set>
                                    <p:set>
                                      <p:cBhvr>
                                        <p:cTn id="172" dur="500" fill="hold"/>
                                        <p:tgtEl>
                                          <p:spTgt spid="138"/>
                                        </p:tgtEl>
                                        <p:attrNameLst>
                                          <p:attrName>fill.on</p:attrName>
                                        </p:attrNameLst>
                                      </p:cBhvr>
                                      <p:to>
                                        <p:strVal val="true"/>
                                      </p:to>
                                    </p:set>
                                  </p:childTnLst>
                                </p:cTn>
                              </p:par>
                            </p:childTnLst>
                          </p:cTn>
                        </p:par>
                      </p:childTnLst>
                    </p:cTn>
                  </p:par>
                  <p:par>
                    <p:cTn id="173" fill="hold">
                      <p:stCondLst>
                        <p:cond delay="indefinite"/>
                      </p:stCondLst>
                      <p:childTnLst>
                        <p:par>
                          <p:cTn id="174" fill="hold">
                            <p:stCondLst>
                              <p:cond delay="0"/>
                            </p:stCondLst>
                            <p:childTnLst>
                              <p:par>
                                <p:cTn id="175" presetID="0" presetClass="path" presetSubtype="0" accel="50000" decel="50000" fill="hold" grpId="1" nodeType="clickEffect">
                                  <p:stCondLst>
                                    <p:cond delay="0"/>
                                  </p:stCondLst>
                                  <p:childTnLst>
                                    <p:animMotion origin="layout" path="M -0.52005 0.00209 L 0.29375 0.00116 " pathEditMode="relative" rAng="0" ptsTypes="AA">
                                      <p:cBhvr>
                                        <p:cTn id="176" dur="500" fill="hold"/>
                                        <p:tgtEl>
                                          <p:spTgt spid="137"/>
                                        </p:tgtEl>
                                        <p:attrNameLst>
                                          <p:attrName>ppt_x</p:attrName>
                                          <p:attrName>ppt_y</p:attrName>
                                        </p:attrNameLst>
                                      </p:cBhvr>
                                      <p:rCtr x="40690" y="-46"/>
                                    </p:animMotion>
                                  </p:childTnLst>
                                </p:cTn>
                              </p:par>
                              <p:par>
                                <p:cTn id="177" presetID="1" presetClass="exit" presetSubtype="0" fill="hold" nodeType="withEffect">
                                  <p:stCondLst>
                                    <p:cond delay="0"/>
                                  </p:stCondLst>
                                  <p:childTnLst>
                                    <p:set>
                                      <p:cBhvr>
                                        <p:cTn id="178" dur="1" fill="hold">
                                          <p:stCondLst>
                                            <p:cond delay="0"/>
                                          </p:stCondLst>
                                        </p:cTn>
                                        <p:tgtEl>
                                          <p:spTgt spid="105"/>
                                        </p:tgtEl>
                                        <p:attrNameLst>
                                          <p:attrName>style.visibility</p:attrName>
                                        </p:attrNameLst>
                                      </p:cBhvr>
                                      <p:to>
                                        <p:strVal val="hidden"/>
                                      </p:to>
                                    </p:set>
                                  </p:childTnLst>
                                </p:cTn>
                              </p:par>
                              <p:par>
                                <p:cTn id="179" presetID="1" presetClass="exit" presetSubtype="0" fill="hold" nodeType="withEffect">
                                  <p:stCondLst>
                                    <p:cond delay="0"/>
                                  </p:stCondLst>
                                  <p:childTnLst>
                                    <p:set>
                                      <p:cBhvr>
                                        <p:cTn id="180" dur="1" fill="hold">
                                          <p:stCondLst>
                                            <p:cond delay="0"/>
                                          </p:stCondLst>
                                        </p:cTn>
                                        <p:tgtEl>
                                          <p:spTgt spid="122"/>
                                        </p:tgtEl>
                                        <p:attrNameLst>
                                          <p:attrName>style.visibility</p:attrName>
                                        </p:attrNameLst>
                                      </p:cBhvr>
                                      <p:to>
                                        <p:strVal val="hidden"/>
                                      </p:to>
                                    </p:set>
                                  </p:childTnLst>
                                </p:cTn>
                              </p:par>
                            </p:childTnLst>
                          </p:cTn>
                        </p:par>
                        <p:par>
                          <p:cTn id="181" fill="hold">
                            <p:stCondLst>
                              <p:cond delay="500"/>
                            </p:stCondLst>
                            <p:childTnLst>
                              <p:par>
                                <p:cTn id="182" presetID="1" presetClass="entr" presetSubtype="0" fill="hold" nodeType="afterEffect">
                                  <p:stCondLst>
                                    <p:cond delay="0"/>
                                  </p:stCondLst>
                                  <p:childTnLst>
                                    <p:set>
                                      <p:cBhvr>
                                        <p:cTn id="183" dur="1" fill="hold">
                                          <p:stCondLst>
                                            <p:cond delay="0"/>
                                          </p:stCondLst>
                                        </p:cTn>
                                        <p:tgtEl>
                                          <p:spTgt spid="59"/>
                                        </p:tgtEl>
                                        <p:attrNameLst>
                                          <p:attrName>style.visibility</p:attrName>
                                        </p:attrNameLst>
                                      </p:cBhvr>
                                      <p:to>
                                        <p:strVal val="visible"/>
                                      </p:to>
                                    </p:set>
                                  </p:childTnLst>
                                </p:cTn>
                              </p:par>
                            </p:childTnLst>
                          </p:cTn>
                        </p:par>
                      </p:childTnLst>
                    </p:cTn>
                  </p:par>
                  <p:par>
                    <p:cTn id="184" fill="hold">
                      <p:stCondLst>
                        <p:cond delay="indefinite"/>
                      </p:stCondLst>
                      <p:childTnLst>
                        <p:par>
                          <p:cTn id="185" fill="hold">
                            <p:stCondLst>
                              <p:cond delay="0"/>
                            </p:stCondLst>
                            <p:childTnLst>
                              <p:par>
                                <p:cTn id="186" presetID="0" presetClass="path" presetSubtype="0" accel="50000" decel="50000" fill="hold" grpId="1" nodeType="clickEffect">
                                  <p:stCondLst>
                                    <p:cond delay="0"/>
                                  </p:stCondLst>
                                  <p:childTnLst>
                                    <p:animMotion origin="layout" path="M -0.50599 -0.00764 L 0.32122 0.00162 " pathEditMode="relative" rAng="0" ptsTypes="AA">
                                      <p:cBhvr>
                                        <p:cTn id="187" dur="500" fill="hold"/>
                                        <p:tgtEl>
                                          <p:spTgt spid="118"/>
                                        </p:tgtEl>
                                        <p:attrNameLst>
                                          <p:attrName>ppt_x</p:attrName>
                                          <p:attrName>ppt_y</p:attrName>
                                        </p:attrNameLst>
                                      </p:cBhvr>
                                      <p:rCtr x="41354" y="463"/>
                                    </p:animMotion>
                                  </p:childTnLst>
                                </p:cTn>
                              </p:par>
                              <p:par>
                                <p:cTn id="188" presetID="0" presetClass="path" presetSubtype="0" accel="50000" decel="50000" fill="hold" grpId="1" nodeType="withEffect">
                                  <p:stCondLst>
                                    <p:cond delay="0"/>
                                  </p:stCondLst>
                                  <p:childTnLst>
                                    <p:animMotion origin="layout" path="M -0.20807 -0.00764 L 0.38711 0.00162 " pathEditMode="relative" rAng="0" ptsTypes="AA">
                                      <p:cBhvr>
                                        <p:cTn id="189" dur="500" fill="hold"/>
                                        <p:tgtEl>
                                          <p:spTgt spid="121"/>
                                        </p:tgtEl>
                                        <p:attrNameLst>
                                          <p:attrName>ppt_x</p:attrName>
                                          <p:attrName>ppt_y</p:attrName>
                                        </p:attrNameLst>
                                      </p:cBhvr>
                                      <p:rCtr x="29753" y="463"/>
                                    </p:animMotion>
                                  </p:childTnLst>
                                </p:cTn>
                              </p:par>
                              <p:par>
                                <p:cTn id="190" presetID="1" presetClass="exit" presetSubtype="0" fill="hold" nodeType="withEffect">
                                  <p:stCondLst>
                                    <p:cond delay="0"/>
                                  </p:stCondLst>
                                  <p:childTnLst>
                                    <p:set>
                                      <p:cBhvr>
                                        <p:cTn id="191" dur="1" fill="hold">
                                          <p:stCondLst>
                                            <p:cond delay="0"/>
                                          </p:stCondLst>
                                        </p:cTn>
                                        <p:tgtEl>
                                          <p:spTgt spid="128"/>
                                        </p:tgtEl>
                                        <p:attrNameLst>
                                          <p:attrName>style.visibility</p:attrName>
                                        </p:attrNameLst>
                                      </p:cBhvr>
                                      <p:to>
                                        <p:strVal val="hidden"/>
                                      </p:to>
                                    </p:set>
                                  </p:childTnLst>
                                </p:cTn>
                              </p:par>
                              <p:par>
                                <p:cTn id="192" presetID="1" presetClass="exit" presetSubtype="0" fill="hold" nodeType="withEffect">
                                  <p:stCondLst>
                                    <p:cond delay="0"/>
                                  </p:stCondLst>
                                  <p:childTnLst>
                                    <p:set>
                                      <p:cBhvr>
                                        <p:cTn id="193" dur="1" fill="hold">
                                          <p:stCondLst>
                                            <p:cond delay="0"/>
                                          </p:stCondLst>
                                        </p:cTn>
                                        <p:tgtEl>
                                          <p:spTgt spid="125"/>
                                        </p:tgtEl>
                                        <p:attrNameLst>
                                          <p:attrName>style.visibility</p:attrName>
                                        </p:attrNameLst>
                                      </p:cBhvr>
                                      <p:to>
                                        <p:strVal val="hidden"/>
                                      </p:to>
                                    </p:set>
                                  </p:childTnLst>
                                </p:cTn>
                              </p:par>
                              <p:par>
                                <p:cTn id="194" presetID="0" presetClass="path" presetSubtype="0" accel="50000" decel="50000" fill="hold" grpId="1" nodeType="withEffect">
                                  <p:stCondLst>
                                    <p:cond delay="0"/>
                                  </p:stCondLst>
                                  <p:childTnLst>
                                    <p:animMotion origin="layout" path="M -0.13008 -0.00764 L 0.41029 0.00162 " pathEditMode="relative" rAng="0" ptsTypes="AA">
                                      <p:cBhvr>
                                        <p:cTn id="195" dur="500" fill="hold"/>
                                        <p:tgtEl>
                                          <p:spTgt spid="120"/>
                                        </p:tgtEl>
                                        <p:attrNameLst>
                                          <p:attrName>ppt_x</p:attrName>
                                          <p:attrName>ppt_y</p:attrName>
                                        </p:attrNameLst>
                                      </p:cBhvr>
                                      <p:rCtr x="27018" y="463"/>
                                    </p:animMotion>
                                  </p:childTnLst>
                                </p:cTn>
                              </p:par>
                            </p:childTnLst>
                          </p:cTn>
                        </p:par>
                        <p:par>
                          <p:cTn id="196" fill="hold">
                            <p:stCondLst>
                              <p:cond delay="500"/>
                            </p:stCondLst>
                            <p:childTnLst>
                              <p:par>
                                <p:cTn id="197" presetID="1" presetClass="entr" presetSubtype="0" fill="hold" nodeType="afterEffect">
                                  <p:stCondLst>
                                    <p:cond delay="0"/>
                                  </p:stCondLst>
                                  <p:childTnLst>
                                    <p:set>
                                      <p:cBhvr>
                                        <p:cTn id="198" dur="1" fill="hold">
                                          <p:stCondLst>
                                            <p:cond delay="0"/>
                                          </p:stCondLst>
                                        </p:cTn>
                                        <p:tgtEl>
                                          <p:spTgt spid="57"/>
                                        </p:tgtEl>
                                        <p:attrNameLst>
                                          <p:attrName>style.visibility</p:attrName>
                                        </p:attrNameLst>
                                      </p:cBhvr>
                                      <p:to>
                                        <p:strVal val="visible"/>
                                      </p:to>
                                    </p:set>
                                  </p:childTnLst>
                                </p:cTn>
                              </p:par>
                              <p:par>
                                <p:cTn id="199" presetID="1" presetClass="entr" presetSubtype="0" fill="hold" nodeType="withEffect">
                                  <p:stCondLst>
                                    <p:cond delay="0"/>
                                  </p:stCondLst>
                                  <p:childTnLst>
                                    <p:set>
                                      <p:cBhvr>
                                        <p:cTn id="200" dur="1" fill="hold">
                                          <p:stCondLst>
                                            <p:cond delay="0"/>
                                          </p:stCondLst>
                                        </p:cTn>
                                        <p:tgtEl>
                                          <p:spTgt spid="60"/>
                                        </p:tgtEl>
                                        <p:attrNameLst>
                                          <p:attrName>style.visibility</p:attrName>
                                        </p:attrNameLst>
                                      </p:cBhvr>
                                      <p:to>
                                        <p:strVal val="visible"/>
                                      </p:to>
                                    </p:set>
                                  </p:childTnLst>
                                </p:cTn>
                              </p:par>
                              <p:par>
                                <p:cTn id="201" presetID="1" presetClass="entr" presetSubtype="0" fill="hold" nodeType="withEffect">
                                  <p:stCondLst>
                                    <p:cond delay="0"/>
                                  </p:stCondLst>
                                  <p:childTnLst>
                                    <p:set>
                                      <p:cBhvr>
                                        <p:cTn id="202" dur="1" fill="hold">
                                          <p:stCondLst>
                                            <p:cond delay="0"/>
                                          </p:stCondLst>
                                        </p:cTn>
                                        <p:tgtEl>
                                          <p:spTgt spid="62"/>
                                        </p:tgtEl>
                                        <p:attrNameLst>
                                          <p:attrName>style.visibility</p:attrName>
                                        </p:attrNameLst>
                                      </p:cBhvr>
                                      <p:to>
                                        <p:strVal val="visible"/>
                                      </p:to>
                                    </p:set>
                                  </p:childTnLst>
                                </p:cTn>
                              </p:par>
                            </p:childTnLst>
                          </p:cTn>
                        </p:par>
                      </p:childTnLst>
                    </p:cTn>
                  </p:par>
                  <p:par>
                    <p:cTn id="203" fill="hold">
                      <p:stCondLst>
                        <p:cond delay="indefinite"/>
                      </p:stCondLst>
                      <p:childTnLst>
                        <p:par>
                          <p:cTn id="204" fill="hold">
                            <p:stCondLst>
                              <p:cond delay="0"/>
                            </p:stCondLst>
                            <p:childTnLst>
                              <p:par>
                                <p:cTn id="205" presetID="1" presetClass="entr" presetSubtype="0" fill="hold" grpId="0" nodeType="clickEffect">
                                  <p:stCondLst>
                                    <p:cond delay="0"/>
                                  </p:stCondLst>
                                  <p:childTnLst>
                                    <p:set>
                                      <p:cBhvr>
                                        <p:cTn id="20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animBg="1"/>
      <p:bldP spid="53" grpId="0" animBg="1"/>
      <p:bldP spid="54" grpId="0" animBg="1"/>
      <p:bldP spid="55" grpId="0" animBg="1"/>
      <p:bldP spid="56" grpId="0" animBg="1"/>
      <p:bldP spid="129" grpId="0" animBg="1"/>
      <p:bldP spid="132" grpId="0" animBg="1"/>
      <p:bldP spid="134" grpId="0" animBg="1"/>
      <p:bldP spid="135" grpId="0" animBg="1"/>
      <p:bldP spid="137" grpId="0" animBg="1"/>
      <p:bldP spid="137" grpId="1" animBg="1"/>
      <p:bldP spid="138" grpId="0" animBg="1"/>
      <p:bldP spid="118" grpId="0" animBg="1"/>
      <p:bldP spid="118" grpId="1" animBg="1"/>
      <p:bldP spid="119" grpId="0" animBg="1"/>
      <p:bldP spid="120" grpId="0" animBg="1"/>
      <p:bldP spid="120" grpId="1" animBg="1"/>
      <p:bldP spid="121" grpId="0" animBg="1"/>
      <p:bldP spid="121" grpId="1" animBg="1"/>
      <p:bldP spid="7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481328"/>
            <a:ext cx="10515600" cy="4919472"/>
          </a:xfrm>
        </p:spPr>
        <p:txBody>
          <a:bodyPr>
            <a:normAutofit/>
          </a:bodyPr>
          <a:lstStyle/>
          <a:p>
            <a:r>
              <a:rPr lang="en-US" dirty="0" smtClean="0"/>
              <a:t>Most </a:t>
            </a:r>
            <a:r>
              <a:rPr lang="en-US" dirty="0"/>
              <a:t>tools that resort to partitioning a program abstract the </a:t>
            </a:r>
            <a:r>
              <a:rPr lang="en-US" dirty="0" smtClean="0"/>
              <a:t>heap as </a:t>
            </a:r>
            <a:r>
              <a:rPr lang="en-US" dirty="0"/>
              <a:t>a graph of allocation </a:t>
            </a:r>
            <a:r>
              <a:rPr lang="en-US" dirty="0" smtClean="0"/>
              <a:t>sites (or classes) </a:t>
            </a:r>
          </a:p>
          <a:p>
            <a:pPr lvl="1"/>
            <a:r>
              <a:rPr lang="en-US" dirty="0" smtClean="0"/>
              <a:t>Placement </a:t>
            </a:r>
            <a:r>
              <a:rPr lang="en-US" dirty="0"/>
              <a:t>decisions </a:t>
            </a:r>
            <a:r>
              <a:rPr lang="en-US" dirty="0" smtClean="0"/>
              <a:t>get implemented </a:t>
            </a:r>
            <a:r>
              <a:rPr lang="en-US" dirty="0">
                <a:solidFill>
                  <a:srgbClr val="00B050"/>
                </a:solidFill>
              </a:rPr>
              <a:t>statically</a:t>
            </a:r>
            <a:r>
              <a:rPr lang="en-US" dirty="0"/>
              <a:t> at each allocation </a:t>
            </a:r>
            <a:r>
              <a:rPr lang="en-US" dirty="0" smtClean="0"/>
              <a:t>site directing </a:t>
            </a:r>
            <a:r>
              <a:rPr lang="en-US" dirty="0"/>
              <a:t>its </a:t>
            </a:r>
            <a:r>
              <a:rPr lang="en-US" dirty="0" smtClean="0"/>
              <a:t>objects to </a:t>
            </a:r>
            <a:r>
              <a:rPr lang="en-US" dirty="0"/>
              <a:t>the right </a:t>
            </a:r>
            <a:r>
              <a:rPr lang="en-US" dirty="0" smtClean="0"/>
              <a:t>partition</a:t>
            </a:r>
          </a:p>
          <a:p>
            <a:endParaRPr lang="en-US" dirty="0"/>
          </a:p>
          <a:p>
            <a:r>
              <a:rPr lang="en-US" dirty="0"/>
              <a:t>W</a:t>
            </a:r>
            <a:r>
              <a:rPr lang="en-US" dirty="0" smtClean="0"/>
              <a:t>e need </a:t>
            </a:r>
            <a:r>
              <a:rPr lang="en-US" dirty="0"/>
              <a:t>code that behaves differently in terms of ownership to </a:t>
            </a:r>
            <a:r>
              <a:rPr lang="en-US" dirty="0" smtClean="0"/>
              <a:t>look different statically</a:t>
            </a:r>
          </a:p>
          <a:p>
            <a:pPr marL="457200" lvl="1" indent="0">
              <a:buNone/>
            </a:pPr>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27</a:t>
            </a:fld>
            <a:endParaRPr lang="en-US" dirty="0"/>
          </a:p>
        </p:txBody>
      </p:sp>
      <p:sp>
        <p:nvSpPr>
          <p:cNvPr id="4" name="Title 3"/>
          <p:cNvSpPr>
            <a:spLocks noGrp="1"/>
          </p:cNvSpPr>
          <p:nvPr>
            <p:ph type="title"/>
          </p:nvPr>
        </p:nvSpPr>
        <p:spPr/>
        <p:txBody>
          <a:bodyPr/>
          <a:lstStyle/>
          <a:p>
            <a:r>
              <a:rPr lang="en-US" dirty="0" smtClean="0"/>
              <a:t>Code Generation</a:t>
            </a:r>
            <a:endParaRPr lang="en-US" dirty="0"/>
          </a:p>
        </p:txBody>
      </p:sp>
    </p:spTree>
    <p:extLst>
      <p:ext uri="{BB962C8B-B14F-4D97-AF65-F5344CB8AC3E}">
        <p14:creationId xmlns:p14="http://schemas.microsoft.com/office/powerpoint/2010/main" val="4006607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28</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Tree>
    <p:extLst>
      <p:ext uri="{BB962C8B-B14F-4D97-AF65-F5344CB8AC3E}">
        <p14:creationId xmlns:p14="http://schemas.microsoft.com/office/powerpoint/2010/main" val="11583814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29</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
        <p:nvSpPr>
          <p:cNvPr id="31" name="Oval 30"/>
          <p:cNvSpPr/>
          <p:nvPr/>
        </p:nvSpPr>
        <p:spPr>
          <a:xfrm>
            <a:off x="8044292" y="3386594"/>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L2P2</a:t>
            </a:r>
            <a:endParaRPr lang="en-US" sz="1600" kern="0" dirty="0">
              <a:solidFill>
                <a:sysClr val="windowText" lastClr="000000"/>
              </a:solidFill>
              <a:latin typeface="Calibri"/>
            </a:endParaRPr>
          </a:p>
        </p:txBody>
      </p:sp>
      <p:sp>
        <p:nvSpPr>
          <p:cNvPr id="32" name="Oval 31"/>
          <p:cNvSpPr/>
          <p:nvPr/>
        </p:nvSpPr>
        <p:spPr>
          <a:xfrm>
            <a:off x="6655249" y="3341878"/>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L2P1</a:t>
            </a:r>
            <a:endParaRPr lang="en-US" sz="1600" kern="0" dirty="0">
              <a:solidFill>
                <a:sysClr val="windowText" lastClr="000000"/>
              </a:solidFill>
              <a:latin typeface="Calibri"/>
            </a:endParaRPr>
          </a:p>
        </p:txBody>
      </p:sp>
    </p:spTree>
    <p:extLst>
      <p:ext uri="{BB962C8B-B14F-4D97-AF65-F5344CB8AC3E}">
        <p14:creationId xmlns:p14="http://schemas.microsoft.com/office/powerpoint/2010/main" val="8376267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Heap Partitioning </a:t>
            </a:r>
            <a:endParaRPr lang="en-US" sz="5400" dirty="0"/>
          </a:p>
        </p:txBody>
      </p:sp>
      <p:sp>
        <p:nvSpPr>
          <p:cNvPr id="3" name="Content Placeholder 2"/>
          <p:cNvSpPr>
            <a:spLocks noGrp="1"/>
          </p:cNvSpPr>
          <p:nvPr>
            <p:ph idx="1"/>
          </p:nvPr>
        </p:nvSpPr>
        <p:spPr/>
        <p:txBody>
          <a:bodyPr>
            <a:normAutofit/>
          </a:bodyPr>
          <a:lstStyle/>
          <a:p>
            <a:r>
              <a:rPr lang="en-US" dirty="0" smtClean="0">
                <a:solidFill>
                  <a:prstClr val="black"/>
                </a:solidFill>
              </a:rPr>
              <a:t>Computation </a:t>
            </a:r>
            <a:r>
              <a:rPr lang="en-US" dirty="0">
                <a:solidFill>
                  <a:prstClr val="black"/>
                </a:solidFill>
              </a:rPr>
              <a:t>offloading </a:t>
            </a:r>
            <a:r>
              <a:rPr lang="en-US" sz="2200" dirty="0" smtClean="0">
                <a:solidFill>
                  <a:prstClr val="black">
                    <a:lumMod val="65000"/>
                    <a:lumOff val="35000"/>
                  </a:prstClr>
                </a:solidFill>
              </a:rPr>
              <a:t>(</a:t>
            </a:r>
            <a:r>
              <a:rPr lang="en-US" sz="2200" dirty="0">
                <a:solidFill>
                  <a:prstClr val="black">
                    <a:lumMod val="65000"/>
                    <a:lumOff val="35000"/>
                  </a:prstClr>
                </a:solidFill>
              </a:rPr>
              <a:t>Sinha et al. 2011, Wang et al. 2008, Yang et al. 2008)</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3</a:t>
            </a:fld>
            <a:endParaRPr lang="en-US"/>
          </a:p>
        </p:txBody>
      </p:sp>
      <p:sp>
        <p:nvSpPr>
          <p:cNvPr id="27" name="Oval 26"/>
          <p:cNvSpPr/>
          <p:nvPr/>
        </p:nvSpPr>
        <p:spPr>
          <a:xfrm>
            <a:off x="8610600" y="3041693"/>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7632700" y="2933546"/>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8039100" y="3531832"/>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10509770" y="5017140"/>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10527259" y="5718078"/>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5608874" y="5443009"/>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6391916" y="5453288"/>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5892800" y="5933631"/>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p:cNvCxnSpPr>
            <a:stCxn id="29" idx="5"/>
            <a:endCxn id="32" idx="0"/>
          </p:cNvCxnSpPr>
          <p:nvPr/>
        </p:nvCxnSpPr>
        <p:spPr>
          <a:xfrm>
            <a:off x="8957484" y="3388577"/>
            <a:ext cx="1755486" cy="16285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6"/>
            <a:endCxn id="32" idx="2"/>
          </p:cNvCxnSpPr>
          <p:nvPr/>
        </p:nvCxnSpPr>
        <p:spPr>
          <a:xfrm>
            <a:off x="8445500" y="3735032"/>
            <a:ext cx="2064270" cy="14853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0" idx="6"/>
            <a:endCxn id="29" idx="2"/>
          </p:cNvCxnSpPr>
          <p:nvPr/>
        </p:nvCxnSpPr>
        <p:spPr>
          <a:xfrm>
            <a:off x="8039100" y="3136746"/>
            <a:ext cx="571500" cy="1081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34" idx="4"/>
            <a:endCxn id="36" idx="1"/>
          </p:cNvCxnSpPr>
          <p:nvPr/>
        </p:nvCxnSpPr>
        <p:spPr>
          <a:xfrm>
            <a:off x="5812074" y="5849409"/>
            <a:ext cx="140242" cy="1437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2" idx="4"/>
            <a:endCxn id="33" idx="0"/>
          </p:cNvCxnSpPr>
          <p:nvPr/>
        </p:nvCxnSpPr>
        <p:spPr>
          <a:xfrm>
            <a:off x="10712970" y="5423540"/>
            <a:ext cx="17489" cy="2945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35" idx="5"/>
            <a:endCxn id="33" idx="1"/>
          </p:cNvCxnSpPr>
          <p:nvPr/>
        </p:nvCxnSpPr>
        <p:spPr>
          <a:xfrm flipV="1">
            <a:off x="6738800" y="5777594"/>
            <a:ext cx="3847975" cy="2257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6" idx="5"/>
            <a:endCxn id="33" idx="3"/>
          </p:cNvCxnSpPr>
          <p:nvPr/>
        </p:nvCxnSpPr>
        <p:spPr>
          <a:xfrm flipV="1">
            <a:off x="6239684" y="6064962"/>
            <a:ext cx="4347091" cy="21555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31" idx="4"/>
            <a:endCxn id="35" idx="7"/>
          </p:cNvCxnSpPr>
          <p:nvPr/>
        </p:nvCxnSpPr>
        <p:spPr>
          <a:xfrm flipH="1">
            <a:off x="6738800" y="3938232"/>
            <a:ext cx="1503500" cy="15745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29" idx="3"/>
            <a:endCxn id="31" idx="7"/>
          </p:cNvCxnSpPr>
          <p:nvPr/>
        </p:nvCxnSpPr>
        <p:spPr>
          <a:xfrm flipH="1">
            <a:off x="8385984" y="3388577"/>
            <a:ext cx="284132" cy="20277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0" idx="5"/>
            <a:endCxn id="31" idx="1"/>
          </p:cNvCxnSpPr>
          <p:nvPr/>
        </p:nvCxnSpPr>
        <p:spPr>
          <a:xfrm>
            <a:off x="7979584" y="3280430"/>
            <a:ext cx="119032" cy="31091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0" idx="3"/>
            <a:endCxn id="34" idx="0"/>
          </p:cNvCxnSpPr>
          <p:nvPr/>
        </p:nvCxnSpPr>
        <p:spPr>
          <a:xfrm flipH="1">
            <a:off x="5812074" y="3280430"/>
            <a:ext cx="1880142" cy="21625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35" idx="3"/>
            <a:endCxn id="36" idx="7"/>
          </p:cNvCxnSpPr>
          <p:nvPr/>
        </p:nvCxnSpPr>
        <p:spPr>
          <a:xfrm flipH="1">
            <a:off x="6239684" y="5800172"/>
            <a:ext cx="211748" cy="1929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Rounded Rectangle 47"/>
          <p:cNvSpPr/>
          <p:nvPr/>
        </p:nvSpPr>
        <p:spPr>
          <a:xfrm>
            <a:off x="7386634" y="2882163"/>
            <a:ext cx="1728787" cy="1218348"/>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9" name="Rounded Rectangle 48"/>
          <p:cNvSpPr/>
          <p:nvPr/>
        </p:nvSpPr>
        <p:spPr>
          <a:xfrm>
            <a:off x="5469171" y="5294950"/>
            <a:ext cx="1427735" cy="1100307"/>
          </a:xfrm>
          <a:prstGeom prst="roundRect">
            <a:avLst/>
          </a:prstGeom>
          <a:noFill/>
          <a:ln w="28575">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0" name="Rounded Rectangle 49"/>
          <p:cNvSpPr/>
          <p:nvPr/>
        </p:nvSpPr>
        <p:spPr>
          <a:xfrm>
            <a:off x="10247351" y="4918482"/>
            <a:ext cx="881837" cy="1330295"/>
          </a:xfrm>
          <a:prstGeom prst="roundRect">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51" name="Picture 4" descr="C:\Users\Nour jaber\Desktop\sildes pics\iphone.png"/>
          <p:cNvPicPr>
            <a:picLocks noChangeAspect="1" noChangeArrowheads="1"/>
          </p:cNvPicPr>
          <p:nvPr/>
        </p:nvPicPr>
        <p:blipFill>
          <a:blip r:embed="rId3" cstate="print"/>
          <a:srcRect/>
          <a:stretch>
            <a:fillRect/>
          </a:stretch>
        </p:blipFill>
        <p:spPr bwMode="auto">
          <a:xfrm>
            <a:off x="10750271" y="4682283"/>
            <a:ext cx="1676400" cy="1676400"/>
          </a:xfrm>
          <a:prstGeom prst="rect">
            <a:avLst/>
          </a:prstGeom>
          <a:noFill/>
        </p:spPr>
      </p:pic>
      <p:pic>
        <p:nvPicPr>
          <p:cNvPr id="53" name="Picture 6" descr="C:\Users\Nour jaber\Desktop\sildes pics\Home-Server-icon.png"/>
          <p:cNvPicPr>
            <a:picLocks noChangeAspect="1" noChangeArrowheads="1"/>
          </p:cNvPicPr>
          <p:nvPr/>
        </p:nvPicPr>
        <p:blipFill>
          <a:blip r:embed="rId4" cstate="print"/>
          <a:srcRect/>
          <a:stretch>
            <a:fillRect/>
          </a:stretch>
        </p:blipFill>
        <p:spPr bwMode="auto">
          <a:xfrm>
            <a:off x="4223730" y="5263071"/>
            <a:ext cx="1341120" cy="1341120"/>
          </a:xfrm>
          <a:prstGeom prst="rect">
            <a:avLst/>
          </a:prstGeom>
          <a:noFill/>
        </p:spPr>
      </p:pic>
      <p:pic>
        <p:nvPicPr>
          <p:cNvPr id="54" name="Picture 6" descr="C:\Users\Nour jaber\Desktop\sildes pics\Home-Server-icon.png"/>
          <p:cNvPicPr>
            <a:picLocks noChangeAspect="1" noChangeArrowheads="1"/>
          </p:cNvPicPr>
          <p:nvPr/>
        </p:nvPicPr>
        <p:blipFill>
          <a:blip r:embed="rId4" cstate="print"/>
          <a:srcRect/>
          <a:stretch>
            <a:fillRect/>
          </a:stretch>
        </p:blipFill>
        <p:spPr bwMode="auto">
          <a:xfrm>
            <a:off x="6176851" y="2789808"/>
            <a:ext cx="1341120" cy="1341120"/>
          </a:xfrm>
          <a:prstGeom prst="rect">
            <a:avLst/>
          </a:prstGeom>
          <a:noFill/>
        </p:spPr>
      </p:pic>
    </p:spTree>
    <p:extLst>
      <p:ext uri="{BB962C8B-B14F-4D97-AF65-F5344CB8AC3E}">
        <p14:creationId xmlns:p14="http://schemas.microsoft.com/office/powerpoint/2010/main" val="1983690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30</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042928" y="340937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4"/>
            <a:ext cx="1509932" cy="569391"/>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a:endCxn id="118" idx="0"/>
          </p:cNvCxnSpPr>
          <p:nvPr/>
        </p:nvCxnSpPr>
        <p:spPr>
          <a:xfrm>
            <a:off x="6408688" y="3922283"/>
            <a:ext cx="419441" cy="1471270"/>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
        <p:nvSpPr>
          <p:cNvPr id="31" name="Oval 30"/>
          <p:cNvSpPr/>
          <p:nvPr/>
        </p:nvSpPr>
        <p:spPr>
          <a:xfrm>
            <a:off x="8044292" y="3386594"/>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L2P2</a:t>
            </a:r>
            <a:endParaRPr lang="en-US" sz="1600" kern="0" dirty="0">
              <a:solidFill>
                <a:sysClr val="windowText" lastClr="000000"/>
              </a:solidFill>
              <a:latin typeface="Calibri"/>
            </a:endParaRPr>
          </a:p>
        </p:txBody>
      </p:sp>
      <p:sp>
        <p:nvSpPr>
          <p:cNvPr id="32" name="Oval 31"/>
          <p:cNvSpPr/>
          <p:nvPr/>
        </p:nvSpPr>
        <p:spPr>
          <a:xfrm>
            <a:off x="6655249" y="3341878"/>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L2P1</a:t>
            </a:r>
            <a:endParaRPr lang="en-US" sz="1600" kern="0" dirty="0">
              <a:solidFill>
                <a:sysClr val="windowText" lastClr="000000"/>
              </a:solidFill>
              <a:latin typeface="Calibri"/>
            </a:endParaRPr>
          </a:p>
        </p:txBody>
      </p:sp>
    </p:spTree>
    <p:extLst>
      <p:ext uri="{BB962C8B-B14F-4D97-AF65-F5344CB8AC3E}">
        <p14:creationId xmlns:p14="http://schemas.microsoft.com/office/powerpoint/2010/main" val="952754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31</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042928" y="340937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411327" y="344256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4"/>
            <a:ext cx="537467" cy="602582"/>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4"/>
            <a:ext cx="1509932" cy="569391"/>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a:endCxn id="119" idx="0"/>
          </p:cNvCxnSpPr>
          <p:nvPr/>
        </p:nvCxnSpPr>
        <p:spPr>
          <a:xfrm>
            <a:off x="7777087" y="3955474"/>
            <a:ext cx="2018" cy="1438079"/>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a:endCxn id="118" idx="0"/>
          </p:cNvCxnSpPr>
          <p:nvPr/>
        </p:nvCxnSpPr>
        <p:spPr>
          <a:xfrm>
            <a:off x="6408688" y="3922283"/>
            <a:ext cx="419441" cy="1471270"/>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
        <p:nvSpPr>
          <p:cNvPr id="31" name="Oval 30"/>
          <p:cNvSpPr/>
          <p:nvPr/>
        </p:nvSpPr>
        <p:spPr>
          <a:xfrm>
            <a:off x="8044292" y="3386594"/>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L2P2</a:t>
            </a:r>
            <a:endParaRPr lang="en-US" sz="1600" kern="0" dirty="0">
              <a:solidFill>
                <a:sysClr val="windowText" lastClr="000000"/>
              </a:solidFill>
              <a:latin typeface="Calibri"/>
            </a:endParaRPr>
          </a:p>
        </p:txBody>
      </p:sp>
      <p:sp>
        <p:nvSpPr>
          <p:cNvPr id="32" name="Oval 31"/>
          <p:cNvSpPr/>
          <p:nvPr/>
        </p:nvSpPr>
        <p:spPr>
          <a:xfrm>
            <a:off x="6655249" y="3341878"/>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L2P1</a:t>
            </a:r>
            <a:endParaRPr lang="en-US" sz="1600" kern="0" dirty="0">
              <a:solidFill>
                <a:sysClr val="windowText" lastClr="000000"/>
              </a:solidFill>
              <a:latin typeface="Calibri"/>
            </a:endParaRPr>
          </a:p>
        </p:txBody>
      </p:sp>
    </p:spTree>
    <p:extLst>
      <p:ext uri="{BB962C8B-B14F-4D97-AF65-F5344CB8AC3E}">
        <p14:creationId xmlns:p14="http://schemas.microsoft.com/office/powerpoint/2010/main" val="5237821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500"/>
                                        <p:tgtEl>
                                          <p:spTgt spid="55"/>
                                        </p:tgtEl>
                                      </p:cBhvr>
                                    </p:animEffect>
                                    <p:set>
                                      <p:cBhvr>
                                        <p:cTn id="7" dur="1" fill="hold">
                                          <p:stCondLst>
                                            <p:cond delay="499"/>
                                          </p:stCondLst>
                                        </p:cTn>
                                        <p:tgtEl>
                                          <p:spTgt spid="5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32</a:t>
            </a:fld>
            <a:endParaRPr lang="en-US" dirty="0"/>
          </a:p>
        </p:txBody>
      </p:sp>
      <p:sp>
        <p:nvSpPr>
          <p:cNvPr id="4" name="Title 3"/>
          <p:cNvSpPr>
            <a:spLocks noGrp="1"/>
          </p:cNvSpPr>
          <p:nvPr>
            <p:ph type="title"/>
          </p:nvPr>
        </p:nvSpPr>
        <p:spPr/>
        <p:txBody>
          <a:bodyPr/>
          <a:lstStyle/>
          <a:p>
            <a:r>
              <a:rPr lang="en-US" dirty="0"/>
              <a:t>Code Generation</a:t>
            </a: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grpSp>
        <p:nvGrpSpPr>
          <p:cNvPr id="8" name="Group 7"/>
          <p:cNvGrpSpPr/>
          <p:nvPr/>
        </p:nvGrpSpPr>
        <p:grpSpPr>
          <a:xfrm>
            <a:off x="6873860" y="2254769"/>
            <a:ext cx="1943468" cy="3690001"/>
            <a:chOff x="6873860" y="2254769"/>
            <a:chExt cx="1943468" cy="3690001"/>
          </a:xfrm>
        </p:grpSpPr>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8" name="Rounded Rectangle 137"/>
            <p:cNvSpPr/>
            <p:nvPr/>
          </p:nvSpPr>
          <p:spPr>
            <a:xfrm>
              <a:off x="7411327" y="344256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4" name="Straight Arrow Connector 143"/>
            <p:cNvCxnSpPr>
              <a:stCxn id="132" idx="2"/>
              <a:endCxn id="138" idx="0"/>
            </p:cNvCxnSpPr>
            <p:nvPr/>
          </p:nvCxnSpPr>
          <p:spPr>
            <a:xfrm>
              <a:off x="7239620" y="2839984"/>
              <a:ext cx="537467" cy="602582"/>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a:off x="7777087" y="3955474"/>
              <a:ext cx="2018" cy="1438079"/>
            </a:xfrm>
            <a:prstGeom prst="straightConnector1">
              <a:avLst/>
            </a:prstGeom>
            <a:noFill/>
            <a:ln w="28575" cap="flat" cmpd="sng" algn="ctr">
              <a:solidFill>
                <a:srgbClr val="8064A2"/>
              </a:solidFill>
              <a:prstDash val="solid"/>
              <a:tailEnd type="arrow"/>
            </a:ln>
            <a:effectLst/>
          </p:spPr>
        </p:cxnSp>
        <p:sp>
          <p:nvSpPr>
            <p:cNvPr id="31" name="Oval 30"/>
            <p:cNvSpPr/>
            <p:nvPr/>
          </p:nvSpPr>
          <p:spPr>
            <a:xfrm>
              <a:off x="8044292" y="3386594"/>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L2P2</a:t>
              </a:r>
              <a:endParaRPr lang="en-US" sz="1600" kern="0" dirty="0">
                <a:solidFill>
                  <a:sysClr val="windowText" lastClr="000000"/>
                </a:solidFill>
                <a:latin typeface="Calibri"/>
              </a:endParaRPr>
            </a:p>
          </p:txBody>
        </p:sp>
        <p:sp>
          <p:nvSpPr>
            <p:cNvPr id="33" name="Oval 32"/>
            <p:cNvSpPr/>
            <p:nvPr/>
          </p:nvSpPr>
          <p:spPr>
            <a:xfrm>
              <a:off x="8159805" y="5287247"/>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 P2</a:t>
              </a:r>
              <a:endParaRPr lang="en-US" sz="1600" kern="0" dirty="0">
                <a:solidFill>
                  <a:sysClr val="windowText" lastClr="000000"/>
                </a:solidFill>
                <a:latin typeface="Calibri"/>
              </a:endParaRPr>
            </a:p>
          </p:txBody>
        </p:sp>
        <p:sp>
          <p:nvSpPr>
            <p:cNvPr id="34" name="Rounded Rectangle 33"/>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grp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grpSp>
        <p:nvGrpSpPr>
          <p:cNvPr id="10" name="Group 9"/>
          <p:cNvGrpSpPr/>
          <p:nvPr/>
        </p:nvGrpSpPr>
        <p:grpSpPr>
          <a:xfrm>
            <a:off x="3369531" y="2254769"/>
            <a:ext cx="3943241" cy="3723577"/>
            <a:chOff x="3369531" y="2254769"/>
            <a:chExt cx="3943241" cy="3723577"/>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042928" y="340937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4"/>
              <a:ext cx="1509932" cy="569391"/>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a:endCxn id="38" idx="0"/>
            </p:cNvCxnSpPr>
            <p:nvPr/>
          </p:nvCxnSpPr>
          <p:spPr>
            <a:xfrm flipH="1">
              <a:off x="4780498" y="4421052"/>
              <a:ext cx="337714" cy="972501"/>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a:endCxn id="35" idx="0"/>
            </p:cNvCxnSpPr>
            <p:nvPr/>
          </p:nvCxnSpPr>
          <p:spPr>
            <a:xfrm flipH="1">
              <a:off x="3845019" y="4421052"/>
              <a:ext cx="541673" cy="97250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a:endCxn id="37" idx="0"/>
            </p:cNvCxnSpPr>
            <p:nvPr/>
          </p:nvCxnSpPr>
          <p:spPr>
            <a:xfrm flipH="1">
              <a:off x="5728914" y="3922283"/>
              <a:ext cx="679774" cy="1471270"/>
            </a:xfrm>
            <a:prstGeom prst="straightConnector1">
              <a:avLst/>
            </a:prstGeom>
            <a:noFill/>
            <a:ln w="28575" cap="flat" cmpd="sng" algn="ctr">
              <a:solidFill>
                <a:srgbClr val="8064A2"/>
              </a:solidFill>
              <a:prstDash val="solid"/>
              <a:tailEnd type="arrow"/>
            </a:ln>
            <a:effectLst/>
          </p:spPr>
        </p:cxnSp>
        <p:sp>
          <p:nvSpPr>
            <p:cNvPr id="32" name="Oval 31"/>
            <p:cNvSpPr/>
            <p:nvPr/>
          </p:nvSpPr>
          <p:spPr>
            <a:xfrm>
              <a:off x="6655249" y="3341878"/>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L2P1</a:t>
              </a:r>
              <a:endParaRPr lang="en-US" sz="1600" kern="0" dirty="0">
                <a:solidFill>
                  <a:sysClr val="windowText" lastClr="000000"/>
                </a:solidFill>
                <a:latin typeface="Calibri"/>
              </a:endParaRPr>
            </a:p>
          </p:txBody>
        </p:sp>
        <p:sp>
          <p:nvSpPr>
            <p:cNvPr id="35" name="Rounded Rectangle 34"/>
            <p:cNvSpPr/>
            <p:nvPr/>
          </p:nvSpPr>
          <p:spPr>
            <a:xfrm>
              <a:off x="3369531"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36" name="Oval 35"/>
            <p:cNvSpPr/>
            <p:nvPr/>
          </p:nvSpPr>
          <p:spPr>
            <a:xfrm>
              <a:off x="6147612" y="5320823"/>
              <a:ext cx="657523" cy="657523"/>
            </a:xfrm>
            <a:prstGeom prst="ellipse">
              <a:avLst/>
            </a:prstGeom>
            <a:solidFill>
              <a:srgbClr val="00B0F0"/>
            </a:solidFill>
            <a:ln w="25400" cap="flat" cmpd="sng" algn="ctr">
              <a:solidFill>
                <a:srgbClr val="8064A2"/>
              </a:solidFill>
              <a:prstDash val="solid"/>
            </a:ln>
            <a:effectLst/>
          </p:spPr>
          <p:txBody>
            <a:bodyPr rtlCol="0" anchor="ctr"/>
            <a:lstStyle/>
            <a:p>
              <a:pPr algn="ctr">
                <a:defRPr/>
              </a:pPr>
              <a:r>
                <a:rPr lang="en-US" sz="1600" kern="0" smtClean="0">
                  <a:solidFill>
                    <a:sysClr val="windowText" lastClr="000000"/>
                  </a:solidFill>
                  <a:latin typeface="Calibri"/>
                </a:rPr>
                <a:t>E P1</a:t>
              </a:r>
              <a:endParaRPr lang="en-US" sz="1600" kern="0" dirty="0">
                <a:solidFill>
                  <a:sysClr val="windowText" lastClr="000000"/>
                </a:solidFill>
                <a:latin typeface="Calibri"/>
              </a:endParaRPr>
            </a:p>
          </p:txBody>
        </p:sp>
        <p:sp>
          <p:nvSpPr>
            <p:cNvPr id="37" name="Rounded Rectangle 36"/>
            <p:cNvSpPr/>
            <p:nvPr/>
          </p:nvSpPr>
          <p:spPr>
            <a:xfrm>
              <a:off x="5253426"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38" name="Rounded Rectangle 37"/>
            <p:cNvSpPr/>
            <p:nvPr/>
          </p:nvSpPr>
          <p:spPr>
            <a:xfrm>
              <a:off x="4305010"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grpSp>
      <p:cxnSp>
        <p:nvCxnSpPr>
          <p:cNvPr id="45" name="Straight Arrow Connector 44"/>
          <p:cNvCxnSpPr/>
          <p:nvPr/>
        </p:nvCxnSpPr>
        <p:spPr>
          <a:xfrm flipH="1">
            <a:off x="1665517" y="2481943"/>
            <a:ext cx="8196940" cy="1440340"/>
          </a:xfrm>
          <a:prstGeom prst="straightConnector1">
            <a:avLst/>
          </a:prstGeom>
          <a:noFill/>
          <a:ln w="28575" cap="flat" cmpd="sng" algn="ctr">
            <a:solidFill>
              <a:srgbClr val="8064A2"/>
            </a:solidFill>
            <a:prstDash val="solid"/>
            <a:tailEnd type="arrow"/>
          </a:ln>
          <a:effectLst/>
        </p:spPr>
      </p:cxnSp>
      <p:sp>
        <p:nvSpPr>
          <p:cNvPr id="55" name="Rounded Rectangle 54"/>
          <p:cNvSpPr/>
          <p:nvPr/>
        </p:nvSpPr>
        <p:spPr>
          <a:xfrm>
            <a:off x="3435717" y="3715355"/>
            <a:ext cx="5295978" cy="2870742"/>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smtClean="0">
                <a:solidFill>
                  <a:schemeClr val="bg1"/>
                </a:solidFill>
              </a:rPr>
              <a:t>Encoding ownership properties into allocation sites</a:t>
            </a:r>
            <a:endParaRPr lang="en-US" sz="4400" dirty="0">
              <a:solidFill>
                <a:schemeClr val="bg1"/>
              </a:solidFill>
            </a:endParaRPr>
          </a:p>
        </p:txBody>
      </p:sp>
      <p:pic>
        <p:nvPicPr>
          <p:cNvPr id="5" name="Picture 4"/>
          <p:cNvPicPr>
            <a:picLocks noChangeAspect="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4">
                    <a14:imgEffect>
                      <a14:colorTemperature colorTemp="8800"/>
                    </a14:imgEffect>
                    <a14:imgEffect>
                      <a14:saturation sat="0"/>
                    </a14:imgEffect>
                  </a14:imgLayer>
                </a14:imgProps>
              </a:ext>
            </a:extLst>
          </a:blip>
          <a:stretch>
            <a:fillRect/>
          </a:stretch>
        </p:blipFill>
        <p:spPr>
          <a:xfrm rot="2657664">
            <a:off x="10839596" y="4931395"/>
            <a:ext cx="1261252" cy="1278296"/>
          </a:xfrm>
          <a:prstGeom prst="rect">
            <a:avLst/>
          </a:prstGeom>
        </p:spPr>
      </p:pic>
      <p:pic>
        <p:nvPicPr>
          <p:cNvPr id="39" name="Picture 38"/>
          <p:cNvPicPr>
            <a:picLocks noChangeAspect="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5">
                    <a14:imgEffect>
                      <a14:colorTemperature colorTemp="8800"/>
                    </a14:imgEffect>
                    <a14:imgEffect>
                      <a14:saturation sat="0"/>
                    </a14:imgEffect>
                  </a14:imgLayer>
                </a14:imgProps>
              </a:ext>
            </a:extLst>
          </a:blip>
          <a:stretch>
            <a:fillRect/>
          </a:stretch>
        </p:blipFill>
        <p:spPr>
          <a:xfrm rot="18224466">
            <a:off x="10693389" y="3076207"/>
            <a:ext cx="1261252" cy="1278296"/>
          </a:xfrm>
          <a:prstGeom prst="rect">
            <a:avLst/>
          </a:prstGeom>
        </p:spPr>
      </p:pic>
      <p:pic>
        <p:nvPicPr>
          <p:cNvPr id="40" name="Picture 39"/>
          <p:cNvPicPr>
            <a:picLocks noChangeAspect="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6">
                    <a14:imgEffect>
                      <a14:colorTemperature colorTemp="8800"/>
                    </a14:imgEffect>
                    <a14:imgEffect>
                      <a14:saturation sat="0"/>
                    </a14:imgEffect>
                  </a14:imgLayer>
                </a14:imgProps>
              </a:ext>
            </a:extLst>
          </a:blip>
          <a:stretch>
            <a:fillRect/>
          </a:stretch>
        </p:blipFill>
        <p:spPr>
          <a:xfrm rot="11645656">
            <a:off x="2484346" y="5061339"/>
            <a:ext cx="1261252" cy="1278296"/>
          </a:xfrm>
          <a:prstGeom prst="rect">
            <a:avLst/>
          </a:prstGeom>
        </p:spPr>
      </p:pic>
      <p:pic>
        <p:nvPicPr>
          <p:cNvPr id="43" name="Picture 42"/>
          <p:cNvPicPr>
            <a:picLocks noChangeAspect="1"/>
          </p:cNvPicPr>
          <p:nvPr/>
        </p:nvPicPr>
        <p:blipFill>
          <a:blip r:embed="rId3">
            <a:duotone>
              <a:prstClr val="black"/>
              <a:srgbClr val="00B050">
                <a:tint val="45000"/>
                <a:satMod val="400000"/>
              </a:srgbClr>
            </a:duotone>
            <a:extLst>
              <a:ext uri="{BEBA8EAE-BF5A-486C-A8C5-ECC9F3942E4B}">
                <a14:imgProps xmlns:a14="http://schemas.microsoft.com/office/drawing/2010/main">
                  <a14:imgLayer r:embed="rId7">
                    <a14:imgEffect>
                      <a14:colorTemperature colorTemp="8800"/>
                    </a14:imgEffect>
                    <a14:imgEffect>
                      <a14:saturation sat="0"/>
                    </a14:imgEffect>
                  </a14:imgLayer>
                </a14:imgProps>
              </a:ext>
            </a:extLst>
          </a:blip>
          <a:stretch>
            <a:fillRect/>
          </a:stretch>
        </p:blipFill>
        <p:spPr>
          <a:xfrm>
            <a:off x="2979136" y="3132493"/>
            <a:ext cx="1261252" cy="1278296"/>
          </a:xfrm>
          <a:prstGeom prst="rect">
            <a:avLst/>
          </a:prstGeom>
        </p:spPr>
      </p:pic>
    </p:spTree>
    <p:extLst>
      <p:ext uri="{BB962C8B-B14F-4D97-AF65-F5344CB8AC3E}">
        <p14:creationId xmlns:p14="http://schemas.microsoft.com/office/powerpoint/2010/main" val="1189544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39 -0.0007 L 0.24583 0.00023 " pathEditMode="relative" rAng="0" ptsTypes="AA">
                                      <p:cBhvr>
                                        <p:cTn id="6" dur="1000" fill="hold"/>
                                        <p:tgtEl>
                                          <p:spTgt spid="8"/>
                                        </p:tgtEl>
                                        <p:attrNameLst>
                                          <p:attrName>ppt_x</p:attrName>
                                          <p:attrName>ppt_y</p:attrName>
                                        </p:attrNameLst>
                                      </p:cBhvr>
                                      <p:rCtr x="12266" y="46"/>
                                    </p:animMotion>
                                  </p:childTnLst>
                                </p:cTn>
                              </p:par>
                              <p:par>
                                <p:cTn id="7" presetID="0" presetClass="path" presetSubtype="0" accel="50000" decel="50000" fill="hold" nodeType="withEffect">
                                  <p:stCondLst>
                                    <p:cond delay="0"/>
                                  </p:stCondLst>
                                  <p:childTnLst>
                                    <p:animMotion origin="layout" path="M 0.0013 -0.00023 L -0.27461 0.01134 " pathEditMode="relative" rAng="0" ptsTypes="AA">
                                      <p:cBhvr>
                                        <p:cTn id="8" dur="1000" fill="hold"/>
                                        <p:tgtEl>
                                          <p:spTgt spid="10"/>
                                        </p:tgtEl>
                                        <p:attrNameLst>
                                          <p:attrName>ppt_x</p:attrName>
                                          <p:attrName>ppt_y</p:attrName>
                                        </p:attrNameLst>
                                      </p:cBhvr>
                                      <p:rCtr x="-13802" y="579"/>
                                    </p:animMotion>
                                  </p:childTnLst>
                                </p:cTn>
                              </p:par>
                              <p:par>
                                <p:cTn id="9" presetID="1" presetClass="exit" presetSubtype="0" fill="hold" nodeType="withEffect">
                                  <p:stCondLst>
                                    <p:cond delay="0"/>
                                  </p:stCondLst>
                                  <p:childTnLst>
                                    <p:set>
                                      <p:cBhvr>
                                        <p:cTn id="10" dur="1" fill="hold">
                                          <p:stCondLst>
                                            <p:cond delay="0"/>
                                          </p:stCondLst>
                                        </p:cTn>
                                        <p:tgtEl>
                                          <p:spTgt spid="145"/>
                                        </p:tgtEl>
                                        <p:attrNameLst>
                                          <p:attrName>style.visibility</p:attrName>
                                        </p:attrNameLst>
                                      </p:cBhvr>
                                      <p:to>
                                        <p:strVal val="hidden"/>
                                      </p:to>
                                    </p:set>
                                  </p:childTnLst>
                                </p:cTn>
                              </p:par>
                            </p:childTnLst>
                          </p:cTn>
                        </p:par>
                        <p:par>
                          <p:cTn id="11" fill="hold">
                            <p:stCondLst>
                              <p:cond delay="1000"/>
                            </p:stCondLst>
                            <p:childTnLst>
                              <p:par>
                                <p:cTn id="12" presetID="1" presetClass="entr" presetSubtype="0" fill="hold" nodeType="afterEffect">
                                  <p:stCondLst>
                                    <p:cond delay="0"/>
                                  </p:stCondLst>
                                  <p:childTnLst>
                                    <p:set>
                                      <p:cBhvr>
                                        <p:cTn id="13" dur="1" fill="hold">
                                          <p:stCondLst>
                                            <p:cond delay="0"/>
                                          </p:stCondLst>
                                        </p:cTn>
                                        <p:tgtEl>
                                          <p:spTgt spid="4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55"/>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grpId="1" nodeType="clickEffect">
                                  <p:stCondLst>
                                    <p:cond delay="0"/>
                                  </p:stCondLst>
                                  <p:childTnLst>
                                    <p:set>
                                      <p:cBhvr>
                                        <p:cTn id="21" dur="1" fill="hold">
                                          <p:stCondLst>
                                            <p:cond delay="0"/>
                                          </p:stCondLst>
                                        </p:cTn>
                                        <p:tgtEl>
                                          <p:spTgt spid="55"/>
                                        </p:tgtEl>
                                        <p:attrNameLst>
                                          <p:attrName>style.visibility</p:attrName>
                                        </p:attrNameLst>
                                      </p:cBhvr>
                                      <p:to>
                                        <p:strVal val="hidden"/>
                                      </p:to>
                                    </p:set>
                                  </p:childTnLst>
                                </p:cTn>
                              </p:par>
                              <p:par>
                                <p:cTn id="22" presetID="1" presetClass="entr" presetSubtype="0" fill="hold" nodeType="withEffect">
                                  <p:stCondLst>
                                    <p:cond delay="0"/>
                                  </p:stCondLst>
                                  <p:childTnLst>
                                    <p:set>
                                      <p:cBhvr>
                                        <p:cTn id="23" dur="1" fill="hold">
                                          <p:stCondLst>
                                            <p:cond delay="0"/>
                                          </p:stCondLst>
                                        </p:cTn>
                                        <p:tgtEl>
                                          <p:spTgt spid="39"/>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40"/>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481328"/>
            <a:ext cx="10628086" cy="4919472"/>
          </a:xfrm>
        </p:spPr>
        <p:txBody>
          <a:bodyPr>
            <a:normAutofit/>
          </a:bodyPr>
          <a:lstStyle/>
          <a:p>
            <a:r>
              <a:rPr lang="en-US" dirty="0" smtClean="0"/>
              <a:t>We use </a:t>
            </a:r>
            <a:r>
              <a:rPr lang="en-US" dirty="0" smtClean="0">
                <a:solidFill>
                  <a:srgbClr val="00B050"/>
                </a:solidFill>
              </a:rPr>
              <a:t>inheritance </a:t>
            </a:r>
            <a:r>
              <a:rPr lang="en-US" dirty="0" smtClean="0"/>
              <a:t>to clone classes</a:t>
            </a:r>
          </a:p>
          <a:p>
            <a:pPr lvl="1"/>
            <a:r>
              <a:rPr lang="en-US" dirty="0" smtClean="0"/>
              <a:t>Clone classes extend the original class</a:t>
            </a:r>
          </a:p>
          <a:p>
            <a:pPr lvl="1"/>
            <a:r>
              <a:rPr lang="en-US" dirty="0" smtClean="0"/>
              <a:t>Sub types can replace super types and the program still type-checks</a:t>
            </a:r>
          </a:p>
          <a:p>
            <a:pPr lvl="2"/>
            <a:r>
              <a:rPr lang="en-US" dirty="0" smtClean="0"/>
              <a:t>Thanks </a:t>
            </a:r>
            <a:r>
              <a:rPr lang="en-US" dirty="0"/>
              <a:t>to polymorphism</a:t>
            </a:r>
          </a:p>
          <a:p>
            <a:endParaRPr lang="en-US" dirty="0" smtClean="0"/>
          </a:p>
          <a:p>
            <a:r>
              <a:rPr lang="en-US" dirty="0" smtClean="0"/>
              <a:t>Challenges </a:t>
            </a:r>
          </a:p>
          <a:p>
            <a:pPr lvl="1"/>
            <a:r>
              <a:rPr lang="en-US" dirty="0"/>
              <a:t>C</a:t>
            </a:r>
            <a:r>
              <a:rPr lang="en-US" dirty="0" smtClean="0"/>
              <a:t>lones must be behaviorally </a:t>
            </a:r>
            <a:r>
              <a:rPr lang="en-US" dirty="0"/>
              <a:t>equivalent to the original </a:t>
            </a:r>
            <a:r>
              <a:rPr lang="en-US" dirty="0" smtClean="0"/>
              <a:t>class</a:t>
            </a:r>
          </a:p>
          <a:p>
            <a:pPr lvl="1"/>
            <a:r>
              <a:rPr lang="en-US" dirty="0" smtClean="0"/>
              <a:t>See our papers for more details</a:t>
            </a:r>
            <a:endParaRPr lang="en-US" dirty="0"/>
          </a:p>
          <a:p>
            <a:pPr lvl="1"/>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33</a:t>
            </a:fld>
            <a:endParaRPr lang="en-US" dirty="0"/>
          </a:p>
        </p:txBody>
      </p:sp>
      <p:sp>
        <p:nvSpPr>
          <p:cNvPr id="4" name="Title 3"/>
          <p:cNvSpPr>
            <a:spLocks noGrp="1"/>
          </p:cNvSpPr>
          <p:nvPr>
            <p:ph type="title"/>
          </p:nvPr>
        </p:nvSpPr>
        <p:spPr/>
        <p:txBody>
          <a:bodyPr/>
          <a:lstStyle/>
          <a:p>
            <a:r>
              <a:rPr lang="en-US" dirty="0" smtClean="0"/>
              <a:t>How to “Clone” a Class?</a:t>
            </a:r>
            <a:endParaRPr lang="en-US" dirty="0"/>
          </a:p>
        </p:txBody>
      </p:sp>
    </p:spTree>
    <p:extLst>
      <p:ext uri="{BB962C8B-B14F-4D97-AF65-F5344CB8AC3E}">
        <p14:creationId xmlns:p14="http://schemas.microsoft.com/office/powerpoint/2010/main" val="2189427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a:t>
            </a:r>
            <a:endParaRPr lang="en-US" dirty="0"/>
          </a:p>
        </p:txBody>
      </p:sp>
      <p:sp>
        <p:nvSpPr>
          <p:cNvPr id="3" name="Content Placeholder 2"/>
          <p:cNvSpPr>
            <a:spLocks noGrp="1"/>
          </p:cNvSpPr>
          <p:nvPr>
            <p:ph idx="1"/>
          </p:nvPr>
        </p:nvSpPr>
        <p:spPr/>
        <p:txBody>
          <a:bodyPr>
            <a:normAutofit fontScale="92500"/>
          </a:bodyPr>
          <a:lstStyle/>
          <a:p>
            <a:r>
              <a:rPr lang="en-US" dirty="0"/>
              <a:t>We implemented our analyses </a:t>
            </a:r>
            <a:r>
              <a:rPr lang="en-US" dirty="0" smtClean="0"/>
              <a:t>in Soot </a:t>
            </a:r>
            <a:r>
              <a:rPr lang="en-US" sz="1800" dirty="0" smtClean="0">
                <a:solidFill>
                  <a:schemeClr val="tx1">
                    <a:lumMod val="65000"/>
                    <a:lumOff val="35000"/>
                  </a:schemeClr>
                </a:solidFill>
              </a:rPr>
              <a:t>(</a:t>
            </a:r>
            <a:r>
              <a:rPr lang="en-US" sz="1800" dirty="0" err="1" smtClean="0"/>
              <a:t>Vallee-Rai</a:t>
            </a:r>
            <a:r>
              <a:rPr lang="en-US" sz="1800" dirty="0" smtClean="0"/>
              <a:t> et al. 1999</a:t>
            </a:r>
            <a:r>
              <a:rPr lang="en-US" sz="1800" dirty="0" smtClean="0">
                <a:solidFill>
                  <a:schemeClr val="tx1">
                    <a:lumMod val="65000"/>
                    <a:lumOff val="35000"/>
                  </a:schemeClr>
                </a:solidFill>
              </a:rPr>
              <a:t>)</a:t>
            </a:r>
            <a:endParaRPr lang="en-US" sz="1800" dirty="0">
              <a:solidFill>
                <a:schemeClr val="tx1">
                  <a:lumMod val="65000"/>
                  <a:lumOff val="35000"/>
                </a:schemeClr>
              </a:solidFill>
            </a:endParaRPr>
          </a:p>
          <a:p>
            <a:pPr lvl="1"/>
            <a:r>
              <a:rPr lang="en-US" dirty="0" smtClean="0"/>
              <a:t>The analysis runs on </a:t>
            </a:r>
            <a:r>
              <a:rPr lang="en-US" dirty="0" err="1" smtClean="0"/>
              <a:t>Jimple</a:t>
            </a:r>
            <a:endParaRPr lang="en-US" dirty="0" smtClean="0"/>
          </a:p>
          <a:p>
            <a:pPr lvl="1"/>
            <a:r>
              <a:rPr lang="en-US" dirty="0"/>
              <a:t>R</a:t>
            </a:r>
            <a:r>
              <a:rPr lang="en-US" dirty="0" smtClean="0"/>
              <a:t>e-written </a:t>
            </a:r>
            <a:r>
              <a:rPr lang="en-US" dirty="0"/>
              <a:t>output code is </a:t>
            </a:r>
            <a:r>
              <a:rPr lang="en-US" dirty="0" smtClean="0"/>
              <a:t>modified Java </a:t>
            </a:r>
            <a:r>
              <a:rPr lang="en-US" dirty="0" err="1" smtClean="0"/>
              <a:t>Bytecode</a:t>
            </a:r>
            <a:endParaRPr lang="en-US" dirty="0"/>
          </a:p>
          <a:p>
            <a:pPr>
              <a:lnSpc>
                <a:spcPct val="150000"/>
              </a:lnSpc>
            </a:pPr>
            <a:r>
              <a:rPr lang="en-US" dirty="0" smtClean="0"/>
              <a:t>Building the creator graph</a:t>
            </a:r>
          </a:p>
          <a:p>
            <a:pPr lvl="1"/>
            <a:r>
              <a:rPr lang="en-US" dirty="0"/>
              <a:t>The pointer analysis </a:t>
            </a:r>
            <a:r>
              <a:rPr lang="en-US" dirty="0" smtClean="0"/>
              <a:t>affects the </a:t>
            </a:r>
            <a:r>
              <a:rPr lang="en-US" dirty="0"/>
              <a:t>precision of the Creator </a:t>
            </a:r>
            <a:r>
              <a:rPr lang="en-US" dirty="0" smtClean="0"/>
              <a:t>Graph</a:t>
            </a:r>
          </a:p>
          <a:p>
            <a:pPr lvl="1"/>
            <a:r>
              <a:rPr lang="en-US" dirty="0"/>
              <a:t>We use </a:t>
            </a:r>
            <a:r>
              <a:rPr lang="en-US" dirty="0" smtClean="0"/>
              <a:t>Paddle </a:t>
            </a:r>
            <a:r>
              <a:rPr lang="en-US" sz="1800" dirty="0"/>
              <a:t>(</a:t>
            </a:r>
            <a:r>
              <a:rPr lang="en-US" sz="1800" dirty="0" err="1"/>
              <a:t>Berndl</a:t>
            </a:r>
            <a:r>
              <a:rPr lang="en-US" sz="1800" dirty="0"/>
              <a:t> et al. 2003</a:t>
            </a:r>
            <a:r>
              <a:rPr lang="en-US" sz="1800" dirty="0" smtClean="0"/>
              <a:t>)</a:t>
            </a:r>
            <a:r>
              <a:rPr lang="en-US" dirty="0" smtClean="0"/>
              <a:t>, a </a:t>
            </a:r>
            <a:r>
              <a:rPr lang="en-US" dirty="0"/>
              <a:t>pointer analysis with </a:t>
            </a:r>
            <a:r>
              <a:rPr lang="en-US" dirty="0" smtClean="0"/>
              <a:t>object-sensitivity</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34</a:t>
            </a:fld>
            <a:endParaRPr lang="en-US"/>
          </a:p>
        </p:txBody>
      </p:sp>
    </p:spTree>
    <p:extLst>
      <p:ext uri="{BB962C8B-B14F-4D97-AF65-F5344CB8AC3E}">
        <p14:creationId xmlns:p14="http://schemas.microsoft.com/office/powerpoint/2010/main" val="36468624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p:txBody>
          <a:bodyPr>
            <a:normAutofit lnSpcReduction="10000"/>
          </a:bodyPr>
          <a:lstStyle/>
          <a:p>
            <a:r>
              <a:rPr lang="en-US" dirty="0"/>
              <a:t>Evaluation methodology </a:t>
            </a:r>
          </a:p>
          <a:p>
            <a:pPr lvl="1"/>
            <a:r>
              <a:rPr lang="en-US" dirty="0" smtClean="0"/>
              <a:t>We partition </a:t>
            </a:r>
            <a:r>
              <a:rPr lang="en-US" dirty="0"/>
              <a:t>a subset of the </a:t>
            </a:r>
            <a:r>
              <a:rPr lang="en-US" dirty="0" err="1"/>
              <a:t>Dacapo</a:t>
            </a:r>
            <a:r>
              <a:rPr lang="en-US" dirty="0"/>
              <a:t> </a:t>
            </a:r>
            <a:r>
              <a:rPr lang="en-US" dirty="0" smtClean="0"/>
              <a:t>Benchmarks </a:t>
            </a:r>
            <a:r>
              <a:rPr lang="en-US" sz="1800" dirty="0"/>
              <a:t>(Blackburn et al. 2006) </a:t>
            </a:r>
          </a:p>
          <a:p>
            <a:r>
              <a:rPr lang="en-US" dirty="0" smtClean="0"/>
              <a:t>Evaluation metric is </a:t>
            </a:r>
            <a:r>
              <a:rPr lang="en-US" dirty="0">
                <a:solidFill>
                  <a:srgbClr val="00B050"/>
                </a:solidFill>
              </a:rPr>
              <a:t>cross-partition </a:t>
            </a:r>
            <a:r>
              <a:rPr lang="en-US" dirty="0" smtClean="0">
                <a:solidFill>
                  <a:srgbClr val="00B050"/>
                </a:solidFill>
              </a:rPr>
              <a:t>accesses</a:t>
            </a:r>
            <a:endParaRPr lang="en-US" dirty="0" smtClean="0"/>
          </a:p>
          <a:p>
            <a:r>
              <a:rPr lang="en-US" dirty="0"/>
              <a:t>D</a:t>
            </a:r>
            <a:r>
              <a:rPr lang="en-US" dirty="0" smtClean="0"/>
              <a:t>ata structure–awareness </a:t>
            </a:r>
            <a:r>
              <a:rPr lang="en-US" dirty="0" smtClean="0">
                <a:solidFill>
                  <a:srgbClr val="00B050"/>
                </a:solidFill>
              </a:rPr>
              <a:t>reduces </a:t>
            </a:r>
            <a:r>
              <a:rPr lang="en-US" dirty="0"/>
              <a:t>cross-partition </a:t>
            </a:r>
            <a:r>
              <a:rPr lang="en-US" dirty="0" smtClean="0"/>
              <a:t>accesses</a:t>
            </a:r>
          </a:p>
          <a:p>
            <a:pPr lvl="1"/>
            <a:r>
              <a:rPr lang="en-US" dirty="0" smtClean="0"/>
              <a:t>Fewer messaging overhead in computation offloading</a:t>
            </a:r>
          </a:p>
          <a:p>
            <a:pPr lvl="1"/>
            <a:r>
              <a:rPr lang="en-US" dirty="0" smtClean="0"/>
              <a:t>Uniform regions in region-based memory management</a:t>
            </a:r>
          </a:p>
          <a:p>
            <a:pPr lvl="1"/>
            <a:r>
              <a:rPr lang="en-US" dirty="0" smtClean="0"/>
              <a:t> </a:t>
            </a:r>
            <a:r>
              <a:rPr lang="is-IS" dirty="0" smtClean="0"/>
              <a:t>…</a:t>
            </a:r>
            <a:endParaRPr lang="en-US" dirty="0" smtClean="0"/>
          </a:p>
        </p:txBody>
      </p:sp>
      <p:sp>
        <p:nvSpPr>
          <p:cNvPr id="4" name="Slide Number Placeholder 3"/>
          <p:cNvSpPr>
            <a:spLocks noGrp="1"/>
          </p:cNvSpPr>
          <p:nvPr>
            <p:ph type="sldNum" sz="quarter" idx="12"/>
          </p:nvPr>
        </p:nvSpPr>
        <p:spPr/>
        <p:txBody>
          <a:bodyPr/>
          <a:lstStyle/>
          <a:p>
            <a:fld id="{FBD09BE4-F894-564E-A97D-A1981632AA78}" type="slidenum">
              <a:rPr lang="en-US" smtClean="0"/>
              <a:t>35</a:t>
            </a:fld>
            <a:endParaRPr lang="en-US" dirty="0"/>
          </a:p>
        </p:txBody>
      </p:sp>
    </p:spTree>
    <p:extLst>
      <p:ext uri="{BB962C8B-B14F-4D97-AF65-F5344CB8AC3E}">
        <p14:creationId xmlns:p14="http://schemas.microsoft.com/office/powerpoint/2010/main" val="168832317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Escape and Creator Analyses Results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246322141"/>
              </p:ext>
            </p:extLst>
          </p:nvPr>
        </p:nvGraphicFramePr>
        <p:xfrm>
          <a:off x="838197" y="5153060"/>
          <a:ext cx="7968921" cy="741680"/>
        </p:xfrm>
        <a:graphic>
          <a:graphicData uri="http://schemas.openxmlformats.org/drawingml/2006/table">
            <a:tbl>
              <a:tblPr firstRow="1" bandRow="1">
                <a:tableStyleId>{5940675A-B579-460E-94D1-54222C63F5DA}</a:tableStyleId>
              </a:tblPr>
              <a:tblGrid>
                <a:gridCol w="1905003"/>
                <a:gridCol w="1010653"/>
                <a:gridCol w="1010653"/>
                <a:gridCol w="1010653"/>
                <a:gridCol w="1010653"/>
                <a:gridCol w="1010653"/>
                <a:gridCol w="1010653"/>
              </a:tblGrid>
              <a:tr h="370840">
                <a:tc>
                  <a:txBody>
                    <a:bodyPr/>
                    <a:lstStyle/>
                    <a:p>
                      <a:pPr algn="ctr"/>
                      <a:r>
                        <a:rPr lang="en-US" b="1" dirty="0" smtClean="0"/>
                        <a:t>Benchmark</a:t>
                      </a:r>
                      <a:endParaRPr lang="en-US" b="1"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370840">
                <a:tc>
                  <a:txBody>
                    <a:bodyPr/>
                    <a:lstStyle/>
                    <a:p>
                      <a:pPr algn="ctr"/>
                      <a:r>
                        <a:rPr lang="en-US" b="1" dirty="0" smtClean="0"/>
                        <a:t>Time (min)</a:t>
                      </a:r>
                      <a:endParaRPr lang="en-US" b="1" dirty="0"/>
                    </a:p>
                  </a:txBody>
                  <a:tcPr/>
                </a:tc>
                <a:tc>
                  <a:txBody>
                    <a:bodyPr/>
                    <a:lstStyle/>
                    <a:p>
                      <a:pPr algn="ctr"/>
                      <a:r>
                        <a:rPr lang="cs-CZ" sz="1800" b="0" i="0" u="none" strike="noStrike" kern="1200" baseline="0" dirty="0" smtClean="0">
                          <a:solidFill>
                            <a:schemeClr val="tx1"/>
                          </a:solidFill>
                          <a:latin typeface="+mn-lt"/>
                          <a:ea typeface="+mn-ea"/>
                          <a:cs typeface="+mn-cs"/>
                        </a:rPr>
                        <a:t>94</a:t>
                      </a:r>
                      <a:endParaRPr lang="en-US" dirty="0"/>
                    </a:p>
                  </a:txBody>
                  <a:tcPr/>
                </a:tc>
                <a:tc>
                  <a:txBody>
                    <a:bodyPr/>
                    <a:lstStyle/>
                    <a:p>
                      <a:pPr algn="ctr"/>
                      <a:r>
                        <a:rPr lang="is-IS" sz="1800" b="0" i="0" u="none" strike="noStrike" kern="1200" baseline="0" dirty="0" smtClean="0">
                          <a:solidFill>
                            <a:schemeClr val="tx1"/>
                          </a:solidFill>
                          <a:latin typeface="+mn-lt"/>
                          <a:ea typeface="+mn-ea"/>
                          <a:cs typeface="+mn-cs"/>
                        </a:rPr>
                        <a:t>112</a:t>
                      </a:r>
                      <a:endParaRPr lang="en-US" dirty="0"/>
                    </a:p>
                  </a:txBody>
                  <a:tcPr/>
                </a:tc>
                <a:tc>
                  <a:txBody>
                    <a:bodyPr/>
                    <a:lstStyle/>
                    <a:p>
                      <a:pPr algn="ctr"/>
                      <a:r>
                        <a:rPr lang="en-US" sz="1800" b="0" i="0" u="none" strike="noStrike" kern="1200" baseline="0" dirty="0" smtClean="0">
                          <a:solidFill>
                            <a:schemeClr val="tx1"/>
                          </a:solidFill>
                          <a:latin typeface="+mn-lt"/>
                          <a:ea typeface="+mn-ea"/>
                          <a:cs typeface="+mn-cs"/>
                        </a:rPr>
                        <a:t>81</a:t>
                      </a:r>
                      <a:endParaRPr lang="en-US" dirty="0"/>
                    </a:p>
                  </a:txBody>
                  <a:tcPr/>
                </a:tc>
                <a:tc>
                  <a:txBody>
                    <a:bodyPr/>
                    <a:lstStyle/>
                    <a:p>
                      <a:pPr algn="ctr"/>
                      <a:r>
                        <a:rPr lang="is-IS" sz="1800" b="0" i="0" u="none" strike="noStrike" kern="1200" baseline="0" dirty="0" smtClean="0">
                          <a:solidFill>
                            <a:schemeClr val="tx1"/>
                          </a:solidFill>
                          <a:latin typeface="+mn-lt"/>
                          <a:ea typeface="+mn-ea"/>
                          <a:cs typeface="+mn-cs"/>
                        </a:rPr>
                        <a:t>130</a:t>
                      </a:r>
                      <a:endParaRPr lang="en-US" dirty="0"/>
                    </a:p>
                  </a:txBody>
                  <a:tcPr/>
                </a:tc>
                <a:tc>
                  <a:txBody>
                    <a:bodyPr/>
                    <a:lstStyle/>
                    <a:p>
                      <a:pPr algn="ctr"/>
                      <a:r>
                        <a:rPr lang="cs-CZ" sz="1800" b="0" i="0" u="none" strike="noStrike" kern="1200" baseline="0" dirty="0" smtClean="0">
                          <a:solidFill>
                            <a:schemeClr val="tx1"/>
                          </a:solidFill>
                          <a:latin typeface="+mn-lt"/>
                          <a:ea typeface="+mn-ea"/>
                          <a:cs typeface="+mn-cs"/>
                        </a:rPr>
                        <a:t>118</a:t>
                      </a:r>
                      <a:endParaRPr lang="en-US" dirty="0"/>
                    </a:p>
                  </a:txBody>
                  <a:tcPr/>
                </a:tc>
                <a:tc>
                  <a:txBody>
                    <a:bodyPr/>
                    <a:lstStyle/>
                    <a:p>
                      <a:pPr algn="ctr"/>
                      <a:r>
                        <a:rPr lang="is-IS" sz="1800" b="0" i="0" u="none" strike="noStrike" kern="1200" baseline="0" dirty="0" smtClean="0">
                          <a:solidFill>
                            <a:schemeClr val="tx1"/>
                          </a:solidFill>
                          <a:latin typeface="+mn-lt"/>
                          <a:ea typeface="+mn-ea"/>
                          <a:cs typeface="+mn-cs"/>
                        </a:rPr>
                        <a:t>106</a:t>
                      </a:r>
                      <a:endParaRPr lang="en-US" dirty="0"/>
                    </a:p>
                  </a:txBody>
                  <a:tcPr/>
                </a:tc>
              </a:tr>
            </a:tbl>
          </a:graphicData>
        </a:graphic>
      </p:graphicFrame>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8600" y="1617980"/>
            <a:ext cx="9194800" cy="4597400"/>
          </a:xfrm>
          <a:prstGeom prst="rect">
            <a:avLst/>
          </a:prstGeom>
        </p:spPr>
      </p:pic>
      <p:sp>
        <p:nvSpPr>
          <p:cNvPr id="3" name="Slide Number Placeholder 2"/>
          <p:cNvSpPr>
            <a:spLocks noGrp="1"/>
          </p:cNvSpPr>
          <p:nvPr>
            <p:ph type="sldNum" sz="quarter" idx="12"/>
          </p:nvPr>
        </p:nvSpPr>
        <p:spPr/>
        <p:txBody>
          <a:bodyPr/>
          <a:lstStyle/>
          <a:p>
            <a:fld id="{FBD09BE4-F894-564E-A97D-A1981632AA78}" type="slidenum">
              <a:rPr lang="en-US" smtClean="0"/>
              <a:t>36</a:t>
            </a:fld>
            <a:endParaRPr lang="en-US"/>
          </a:p>
        </p:txBody>
      </p:sp>
    </p:spTree>
    <p:extLst>
      <p:ext uri="{BB962C8B-B14F-4D97-AF65-F5344CB8AC3E}">
        <p14:creationId xmlns:p14="http://schemas.microsoft.com/office/powerpoint/2010/main" val="769304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Escape and Creator Analyses Results</a:t>
            </a:r>
            <a:endParaRPr lang="en-US" dirty="0"/>
          </a:p>
        </p:txBody>
      </p:sp>
      <p:sp>
        <p:nvSpPr>
          <p:cNvPr id="3" name="Content Placeholder 2"/>
          <p:cNvSpPr>
            <a:spLocks noGrp="1"/>
          </p:cNvSpPr>
          <p:nvPr>
            <p:ph idx="1"/>
          </p:nvPr>
        </p:nvSpPr>
        <p:spPr/>
        <p:txBody>
          <a:bodyPr>
            <a:normAutofit/>
          </a:bodyPr>
          <a:lstStyle/>
          <a:p>
            <a:r>
              <a:rPr lang="en-US" dirty="0" smtClean="0"/>
              <a:t>Sample owned types include</a:t>
            </a:r>
          </a:p>
          <a:p>
            <a:pPr lvl="1"/>
            <a:r>
              <a:rPr lang="en-US" dirty="0" err="1">
                <a:latin typeface="Courier New" charset="0"/>
                <a:ea typeface="Courier New" charset="0"/>
                <a:cs typeface="Courier New" charset="0"/>
              </a:rPr>
              <a:t>java.util</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Weak,Linked</a:t>
            </a:r>
            <a:r>
              <a:rPr lang="en-US" dirty="0">
                <a:latin typeface="Courier New" charset="0"/>
                <a:ea typeface="Courier New" charset="0"/>
                <a:cs typeface="Courier New" charset="0"/>
              </a:rPr>
              <a:t>]</a:t>
            </a:r>
            <a:r>
              <a:rPr lang="en-US" dirty="0" err="1">
                <a:latin typeface="Courier New" charset="0"/>
                <a:ea typeface="Courier New" charset="0"/>
                <a:cs typeface="Courier New" charset="0"/>
              </a:rPr>
              <a:t>HashMap$Entry</a:t>
            </a:r>
            <a:endParaRPr lang="en-US" dirty="0">
              <a:latin typeface="Courier New" charset="0"/>
              <a:ea typeface="Courier New" charset="0"/>
              <a:cs typeface="Courier New" charset="0"/>
            </a:endParaRPr>
          </a:p>
          <a:p>
            <a:pPr lvl="1"/>
            <a:r>
              <a:rPr lang="en-US" dirty="0" err="1" smtClean="0">
                <a:latin typeface="Courier New" charset="0"/>
                <a:ea typeface="Courier New" charset="0"/>
                <a:cs typeface="Courier New" charset="0"/>
              </a:rPr>
              <a:t>java.util.TreeMap$Entry</a:t>
            </a:r>
            <a:endParaRPr lang="en-US" dirty="0">
              <a:latin typeface="Courier New" charset="0"/>
              <a:ea typeface="Courier New" charset="0"/>
              <a:cs typeface="Courier New" charset="0"/>
            </a:endParaRPr>
          </a:p>
          <a:p>
            <a:pPr lvl="1"/>
            <a:r>
              <a:rPr lang="en-US" dirty="0" err="1" smtClean="0">
                <a:latin typeface="Courier New" charset="0"/>
                <a:ea typeface="Courier New" charset="0"/>
                <a:cs typeface="Courier New" charset="0"/>
              </a:rPr>
              <a:t>java.util.LinkedList$Node</a:t>
            </a:r>
            <a:endParaRPr lang="en-US" dirty="0">
              <a:latin typeface="Courier New" charset="0"/>
              <a:ea typeface="Courier New" charset="0"/>
              <a:cs typeface="Courier New" charset="0"/>
            </a:endParaRPr>
          </a:p>
          <a:p>
            <a:pPr lvl="1"/>
            <a:r>
              <a:rPr lang="en-US" dirty="0" err="1" smtClean="0">
                <a:latin typeface="Courier New" charset="0"/>
                <a:ea typeface="Courier New" charset="0"/>
                <a:cs typeface="Courier New" charset="0"/>
              </a:rPr>
              <a:t>java.util.Hashtable$Entry</a:t>
            </a:r>
            <a:endParaRPr lang="en-US" dirty="0" smtClean="0">
              <a:latin typeface="Courier New" charset="0"/>
              <a:ea typeface="Courier New" charset="0"/>
              <a:cs typeface="Courier New" charset="0"/>
            </a:endParaRPr>
          </a:p>
          <a:p>
            <a:endParaRPr lang="en-US" dirty="0"/>
          </a:p>
          <a:p>
            <a:endParaRPr lang="en-US" dirty="0" smtClean="0"/>
          </a:p>
        </p:txBody>
      </p:sp>
      <p:sp>
        <p:nvSpPr>
          <p:cNvPr id="4" name="Slide Number Placeholder 3"/>
          <p:cNvSpPr>
            <a:spLocks noGrp="1"/>
          </p:cNvSpPr>
          <p:nvPr>
            <p:ph type="sldNum" sz="quarter" idx="12"/>
          </p:nvPr>
        </p:nvSpPr>
        <p:spPr/>
        <p:txBody>
          <a:bodyPr/>
          <a:lstStyle/>
          <a:p>
            <a:fld id="{FBD09BE4-F894-564E-A97D-A1981632AA78}" type="slidenum">
              <a:rPr lang="en-US" smtClean="0"/>
              <a:t>37</a:t>
            </a:fld>
            <a:endParaRPr lang="en-US"/>
          </a:p>
        </p:txBody>
      </p:sp>
    </p:spTree>
    <p:extLst>
      <p:ext uri="{BB962C8B-B14F-4D97-AF65-F5344CB8AC3E}">
        <p14:creationId xmlns:p14="http://schemas.microsoft.com/office/powerpoint/2010/main" val="83036598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Partitioning Quality</a:t>
            </a:r>
            <a:endParaRPr lang="en-US" dirty="0"/>
          </a:p>
        </p:txBody>
      </p:sp>
      <p:sp>
        <p:nvSpPr>
          <p:cNvPr id="3" name="Content Placeholder 2"/>
          <p:cNvSpPr>
            <a:spLocks noGrp="1"/>
          </p:cNvSpPr>
          <p:nvPr>
            <p:ph idx="1"/>
          </p:nvPr>
        </p:nvSpPr>
        <p:spPr/>
        <p:txBody>
          <a:bodyPr>
            <a:normAutofit/>
          </a:bodyPr>
          <a:lstStyle/>
          <a:p>
            <a:r>
              <a:rPr lang="en-US" dirty="0" smtClean="0"/>
              <a:t>We use </a:t>
            </a:r>
            <a:r>
              <a:rPr lang="en-US" dirty="0" smtClean="0">
                <a:solidFill>
                  <a:srgbClr val="00B050"/>
                </a:solidFill>
              </a:rPr>
              <a:t>randomized evaluation </a:t>
            </a:r>
            <a:r>
              <a:rPr lang="en-US" dirty="0" smtClean="0"/>
              <a:t>and</a:t>
            </a:r>
            <a:r>
              <a:rPr lang="en-US" dirty="0" smtClean="0">
                <a:solidFill>
                  <a:srgbClr val="00B050"/>
                </a:solidFill>
              </a:rPr>
              <a:t> compare </a:t>
            </a:r>
            <a:r>
              <a:rPr lang="en-US" dirty="0" smtClean="0"/>
              <a:t>to the state-of-the-art </a:t>
            </a:r>
            <a:r>
              <a:rPr lang="en-US" dirty="0" smtClean="0">
                <a:solidFill>
                  <a:srgbClr val="00B050"/>
                </a:solidFill>
              </a:rPr>
              <a:t>allocation site-based </a:t>
            </a:r>
            <a:r>
              <a:rPr lang="en-US" dirty="0" smtClean="0"/>
              <a:t>partitioning</a:t>
            </a:r>
          </a:p>
          <a:p>
            <a:endParaRPr lang="en-US" dirty="0">
              <a:solidFill>
                <a:srgbClr val="00B050"/>
              </a:solidFill>
            </a:endParaRPr>
          </a:p>
          <a:p>
            <a:r>
              <a:rPr lang="en-US" dirty="0" smtClean="0"/>
              <a:t>In allocation site</a:t>
            </a:r>
            <a:r>
              <a:rPr lang="en-US" dirty="0"/>
              <a:t>–</a:t>
            </a:r>
            <a:r>
              <a:rPr lang="en-US" dirty="0" smtClean="0"/>
              <a:t>based partitioning </a:t>
            </a:r>
            <a:r>
              <a:rPr lang="en-US" dirty="0" smtClean="0">
                <a:solidFill>
                  <a:srgbClr val="FF0000"/>
                </a:solidFill>
              </a:rPr>
              <a:t>all</a:t>
            </a:r>
            <a:r>
              <a:rPr lang="en-US" dirty="0" smtClean="0"/>
              <a:t> allocation sites are conservatively considered </a:t>
            </a:r>
            <a:r>
              <a:rPr lang="en-US" dirty="0" smtClean="0">
                <a:solidFill>
                  <a:srgbClr val="FF0000"/>
                </a:solidFill>
              </a:rPr>
              <a:t>assigne</a:t>
            </a:r>
            <a:r>
              <a:rPr lang="en-US" dirty="0">
                <a:solidFill>
                  <a:srgbClr val="FF0000"/>
                </a:solidFill>
              </a:rPr>
              <a:t>d</a:t>
            </a:r>
            <a:r>
              <a:rPr lang="en-US" dirty="0" smtClean="0">
                <a:solidFill>
                  <a:srgbClr val="FF0000"/>
                </a:solidFill>
              </a:rPr>
              <a:t>  </a:t>
            </a:r>
          </a:p>
          <a:p>
            <a:endParaRPr lang="en-US" dirty="0" smtClean="0"/>
          </a:p>
        </p:txBody>
      </p:sp>
      <p:sp>
        <p:nvSpPr>
          <p:cNvPr id="4" name="Slide Number Placeholder 3"/>
          <p:cNvSpPr>
            <a:spLocks noGrp="1"/>
          </p:cNvSpPr>
          <p:nvPr>
            <p:ph type="sldNum" sz="quarter" idx="12"/>
          </p:nvPr>
        </p:nvSpPr>
        <p:spPr/>
        <p:txBody>
          <a:bodyPr/>
          <a:lstStyle/>
          <a:p>
            <a:fld id="{FBD09BE4-F894-564E-A97D-A1981632AA78}" type="slidenum">
              <a:rPr lang="en-US" smtClean="0"/>
              <a:t>38</a:t>
            </a:fld>
            <a:endParaRPr lang="en-US"/>
          </a:p>
        </p:txBody>
      </p:sp>
    </p:spTree>
    <p:extLst>
      <p:ext uri="{BB962C8B-B14F-4D97-AF65-F5344CB8AC3E}">
        <p14:creationId xmlns:p14="http://schemas.microsoft.com/office/powerpoint/2010/main" val="111694548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tx1"/>
                </a:solidFill>
                <a:latin typeface="Calibri"/>
              </a:rPr>
              <a:t>M1</a:t>
            </a:r>
            <a:endParaRPr lang="en-US" sz="1600" dirty="0">
              <a:solidFill>
                <a:schemeClr val="tx1"/>
              </a:solidFill>
              <a:latin typeface="Calibri"/>
            </a:endParaRPr>
          </a:p>
        </p:txBody>
      </p:sp>
      <p:sp>
        <p:nvSpPr>
          <p:cNvPr id="7" name="Oval 6"/>
          <p:cNvSpPr/>
          <p:nvPr/>
        </p:nvSpPr>
        <p:spPr>
          <a:xfrm>
            <a:off x="11249415" y="703233"/>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tx1"/>
                </a:solidFill>
                <a:latin typeface="Calibri"/>
              </a:rPr>
              <a:t>M</a:t>
            </a:r>
            <a:r>
              <a:rPr lang="en-US" sz="1600" dirty="0">
                <a:solidFill>
                  <a:schemeClr val="tx1"/>
                </a:solidFill>
                <a:latin typeface="Calibri"/>
              </a:rPr>
              <a:t>3</a:t>
            </a:r>
          </a:p>
        </p:txBody>
      </p:sp>
      <p:sp>
        <p:nvSpPr>
          <p:cNvPr id="8" name="Oval 7"/>
          <p:cNvSpPr/>
          <p:nvPr/>
        </p:nvSpPr>
        <p:spPr>
          <a:xfrm>
            <a:off x="9434449" y="2048482"/>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tx1"/>
                </a:solidFill>
                <a:latin typeface="Calibri"/>
              </a:rPr>
              <a:t>L1</a:t>
            </a:r>
          </a:p>
        </p:txBody>
      </p:sp>
      <p:sp>
        <p:nvSpPr>
          <p:cNvPr id="9" name="Oval 8"/>
          <p:cNvSpPr/>
          <p:nvPr/>
        </p:nvSpPr>
        <p:spPr>
          <a:xfrm>
            <a:off x="10792215" y="2048482"/>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tx1"/>
                </a:solidFill>
                <a:latin typeface="Calibri"/>
              </a:rPr>
              <a:t>L2</a:t>
            </a:r>
          </a:p>
        </p:txBody>
      </p:sp>
      <p:sp>
        <p:nvSpPr>
          <p:cNvPr id="10" name="Oval 9"/>
          <p:cNvSpPr/>
          <p:nvPr/>
        </p:nvSpPr>
        <p:spPr>
          <a:xfrm>
            <a:off x="10113331" y="3130263"/>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tx1"/>
                </a:solidFill>
                <a:latin typeface="Calibri"/>
              </a:rPr>
              <a:t>E</a:t>
            </a:r>
            <a:endParaRPr lang="en-US" sz="1600" dirty="0">
              <a:solidFill>
                <a:schemeClr val="tx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no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tx1"/>
                </a:solidFill>
                <a:latin typeface="Calibri"/>
              </a:rPr>
              <a:t>M</a:t>
            </a:r>
            <a:r>
              <a:rPr lang="en-US" sz="1600" dirty="0">
                <a:solidFill>
                  <a:schemeClr val="tx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39</a:t>
            </a:fld>
            <a:endParaRPr lang="en-US"/>
          </a:p>
        </p:txBody>
      </p:sp>
    </p:spTree>
    <p:extLst>
      <p:ext uri="{BB962C8B-B14F-4D97-AF65-F5344CB8AC3E}">
        <p14:creationId xmlns:p14="http://schemas.microsoft.com/office/powerpoint/2010/main" val="19242008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Heap Partitioning </a:t>
            </a:r>
            <a:endParaRPr lang="en-US" sz="5400" dirty="0"/>
          </a:p>
        </p:txBody>
      </p:sp>
      <p:sp>
        <p:nvSpPr>
          <p:cNvPr id="3" name="Content Placeholder 2"/>
          <p:cNvSpPr>
            <a:spLocks noGrp="1"/>
          </p:cNvSpPr>
          <p:nvPr>
            <p:ph idx="1"/>
          </p:nvPr>
        </p:nvSpPr>
        <p:spPr/>
        <p:txBody>
          <a:bodyPr>
            <a:normAutofit/>
          </a:bodyPr>
          <a:lstStyle/>
          <a:p>
            <a:r>
              <a:rPr lang="en-US" dirty="0">
                <a:solidFill>
                  <a:prstClr val="black"/>
                </a:solidFill>
              </a:rPr>
              <a:t>Region-based memory management</a:t>
            </a:r>
            <a:r>
              <a:rPr lang="en-US" sz="2200" dirty="0">
                <a:solidFill>
                  <a:prstClr val="black">
                    <a:lumMod val="65000"/>
                    <a:lumOff val="35000"/>
                  </a:prstClr>
                </a:solidFill>
              </a:rPr>
              <a:t> (Chin et al. 2004)</a:t>
            </a:r>
            <a:endParaRPr lang="en-US" dirty="0">
              <a:solidFill>
                <a:prstClr val="black"/>
              </a:solidFill>
            </a:endParaRPr>
          </a:p>
          <a:p>
            <a:pPr marL="457200" lvl="1"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4</a:t>
            </a:fld>
            <a:endParaRPr lang="en-US"/>
          </a:p>
        </p:txBody>
      </p:sp>
      <p:sp>
        <p:nvSpPr>
          <p:cNvPr id="27" name="Oval 26"/>
          <p:cNvSpPr/>
          <p:nvPr/>
        </p:nvSpPr>
        <p:spPr>
          <a:xfrm>
            <a:off x="8610600" y="3041693"/>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7632700" y="2933546"/>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8039100" y="3531832"/>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10509770" y="5017140"/>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10527259" y="5718078"/>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5608874" y="5443009"/>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6391916" y="5453288"/>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5892800" y="5933631"/>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p:cNvCxnSpPr>
            <a:stCxn id="29" idx="5"/>
            <a:endCxn id="32" idx="0"/>
          </p:cNvCxnSpPr>
          <p:nvPr/>
        </p:nvCxnSpPr>
        <p:spPr>
          <a:xfrm>
            <a:off x="8957484" y="3388577"/>
            <a:ext cx="1755486" cy="16285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6"/>
            <a:endCxn id="32" idx="2"/>
          </p:cNvCxnSpPr>
          <p:nvPr/>
        </p:nvCxnSpPr>
        <p:spPr>
          <a:xfrm>
            <a:off x="8445500" y="3735032"/>
            <a:ext cx="2064270" cy="14853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0" idx="6"/>
            <a:endCxn id="29" idx="2"/>
          </p:cNvCxnSpPr>
          <p:nvPr/>
        </p:nvCxnSpPr>
        <p:spPr>
          <a:xfrm>
            <a:off x="8039100" y="3136746"/>
            <a:ext cx="571500" cy="1081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34" idx="4"/>
            <a:endCxn id="36" idx="1"/>
          </p:cNvCxnSpPr>
          <p:nvPr/>
        </p:nvCxnSpPr>
        <p:spPr>
          <a:xfrm>
            <a:off x="5812074" y="5849409"/>
            <a:ext cx="140242" cy="1437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2" idx="4"/>
            <a:endCxn id="33" idx="0"/>
          </p:cNvCxnSpPr>
          <p:nvPr/>
        </p:nvCxnSpPr>
        <p:spPr>
          <a:xfrm>
            <a:off x="10712970" y="5423540"/>
            <a:ext cx="17489" cy="2945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35" idx="5"/>
            <a:endCxn id="33" idx="1"/>
          </p:cNvCxnSpPr>
          <p:nvPr/>
        </p:nvCxnSpPr>
        <p:spPr>
          <a:xfrm flipV="1">
            <a:off x="6738800" y="5777594"/>
            <a:ext cx="3847975" cy="2257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6" idx="5"/>
            <a:endCxn id="33" idx="3"/>
          </p:cNvCxnSpPr>
          <p:nvPr/>
        </p:nvCxnSpPr>
        <p:spPr>
          <a:xfrm flipV="1">
            <a:off x="6239684" y="6064962"/>
            <a:ext cx="4347091" cy="21555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31" idx="4"/>
            <a:endCxn id="35" idx="7"/>
          </p:cNvCxnSpPr>
          <p:nvPr/>
        </p:nvCxnSpPr>
        <p:spPr>
          <a:xfrm flipH="1">
            <a:off x="6738800" y="3938232"/>
            <a:ext cx="1503500" cy="15745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29" idx="3"/>
            <a:endCxn id="31" idx="7"/>
          </p:cNvCxnSpPr>
          <p:nvPr/>
        </p:nvCxnSpPr>
        <p:spPr>
          <a:xfrm flipH="1">
            <a:off x="8385984" y="3388577"/>
            <a:ext cx="284132" cy="20277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0" idx="5"/>
            <a:endCxn id="31" idx="1"/>
          </p:cNvCxnSpPr>
          <p:nvPr/>
        </p:nvCxnSpPr>
        <p:spPr>
          <a:xfrm>
            <a:off x="7979584" y="3280430"/>
            <a:ext cx="119032" cy="31091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0" idx="3"/>
            <a:endCxn id="34" idx="0"/>
          </p:cNvCxnSpPr>
          <p:nvPr/>
        </p:nvCxnSpPr>
        <p:spPr>
          <a:xfrm flipH="1">
            <a:off x="5812074" y="3280430"/>
            <a:ext cx="1880142" cy="21625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35" idx="3"/>
            <a:endCxn id="36" idx="7"/>
          </p:cNvCxnSpPr>
          <p:nvPr/>
        </p:nvCxnSpPr>
        <p:spPr>
          <a:xfrm flipH="1">
            <a:off x="6239684" y="5800172"/>
            <a:ext cx="211748" cy="1929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Rounded Rectangle 47"/>
          <p:cNvSpPr/>
          <p:nvPr/>
        </p:nvSpPr>
        <p:spPr>
          <a:xfrm>
            <a:off x="7386634" y="2882163"/>
            <a:ext cx="1728787" cy="1218348"/>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9" name="Rounded Rectangle 48"/>
          <p:cNvSpPr/>
          <p:nvPr/>
        </p:nvSpPr>
        <p:spPr>
          <a:xfrm>
            <a:off x="5469171" y="5294950"/>
            <a:ext cx="1427735" cy="1100307"/>
          </a:xfrm>
          <a:prstGeom prst="roundRect">
            <a:avLst/>
          </a:prstGeom>
          <a:noFill/>
          <a:ln w="28575">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0" name="Rounded Rectangle 49"/>
          <p:cNvSpPr/>
          <p:nvPr/>
        </p:nvSpPr>
        <p:spPr>
          <a:xfrm>
            <a:off x="10247351" y="4918482"/>
            <a:ext cx="881837" cy="1330295"/>
          </a:xfrm>
          <a:prstGeom prst="roundRect">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TextBox 4"/>
          <p:cNvSpPr txBox="1"/>
          <p:nvPr/>
        </p:nvSpPr>
        <p:spPr>
          <a:xfrm>
            <a:off x="7486650" y="2400301"/>
            <a:ext cx="1530350" cy="461665"/>
          </a:xfrm>
          <a:prstGeom prst="rect">
            <a:avLst/>
          </a:prstGeom>
          <a:noFill/>
        </p:spPr>
        <p:txBody>
          <a:bodyPr wrap="square" rtlCol="0">
            <a:spAutoFit/>
          </a:bodyPr>
          <a:lstStyle/>
          <a:p>
            <a:pPr algn="ctr"/>
            <a:r>
              <a:rPr lang="en-US" sz="2400" b="1" dirty="0" smtClean="0">
                <a:latin typeface="Gill Sans MT" charset="0"/>
                <a:ea typeface="Gill Sans MT" charset="0"/>
                <a:cs typeface="Gill Sans MT" charset="0"/>
              </a:rPr>
              <a:t>Region 1 </a:t>
            </a:r>
            <a:endParaRPr lang="en-US" sz="2400" b="1" dirty="0">
              <a:latin typeface="Gill Sans MT" charset="0"/>
              <a:ea typeface="Gill Sans MT" charset="0"/>
              <a:cs typeface="Gill Sans MT" charset="0"/>
            </a:endParaRPr>
          </a:p>
        </p:txBody>
      </p:sp>
      <p:sp>
        <p:nvSpPr>
          <p:cNvPr id="47" name="TextBox 46"/>
          <p:cNvSpPr txBox="1"/>
          <p:nvPr/>
        </p:nvSpPr>
        <p:spPr>
          <a:xfrm>
            <a:off x="5405674" y="4735887"/>
            <a:ext cx="1530350" cy="461665"/>
          </a:xfrm>
          <a:prstGeom prst="rect">
            <a:avLst/>
          </a:prstGeom>
          <a:noFill/>
        </p:spPr>
        <p:txBody>
          <a:bodyPr wrap="square" rtlCol="0">
            <a:spAutoFit/>
          </a:bodyPr>
          <a:lstStyle/>
          <a:p>
            <a:pPr algn="ctr"/>
            <a:r>
              <a:rPr lang="en-US" sz="2400" b="1" dirty="0" smtClean="0">
                <a:latin typeface="Gill Sans MT" charset="0"/>
                <a:ea typeface="Gill Sans MT" charset="0"/>
                <a:cs typeface="Gill Sans MT" charset="0"/>
              </a:rPr>
              <a:t>Region 2 </a:t>
            </a:r>
            <a:endParaRPr lang="en-US" sz="2400" b="1" dirty="0">
              <a:latin typeface="Gill Sans MT" charset="0"/>
              <a:ea typeface="Gill Sans MT" charset="0"/>
              <a:cs typeface="Gill Sans MT" charset="0"/>
            </a:endParaRPr>
          </a:p>
        </p:txBody>
      </p:sp>
      <p:sp>
        <p:nvSpPr>
          <p:cNvPr id="52" name="TextBox 51"/>
          <p:cNvSpPr txBox="1"/>
          <p:nvPr/>
        </p:nvSpPr>
        <p:spPr>
          <a:xfrm>
            <a:off x="9923094" y="4425079"/>
            <a:ext cx="1530350" cy="461665"/>
          </a:xfrm>
          <a:prstGeom prst="rect">
            <a:avLst/>
          </a:prstGeom>
          <a:noFill/>
        </p:spPr>
        <p:txBody>
          <a:bodyPr wrap="square" rtlCol="0">
            <a:spAutoFit/>
          </a:bodyPr>
          <a:lstStyle/>
          <a:p>
            <a:pPr algn="ctr"/>
            <a:r>
              <a:rPr lang="en-US" sz="2400" b="1" dirty="0" smtClean="0">
                <a:latin typeface="Gill Sans MT" charset="0"/>
                <a:ea typeface="Gill Sans MT" charset="0"/>
                <a:cs typeface="Gill Sans MT" charset="0"/>
              </a:rPr>
              <a:t>Region 3 </a:t>
            </a:r>
            <a:endParaRPr lang="en-US" sz="2400" b="1" dirty="0">
              <a:latin typeface="Gill Sans MT" charset="0"/>
              <a:ea typeface="Gill Sans MT" charset="0"/>
              <a:cs typeface="Gill Sans MT" charset="0"/>
            </a:endParaRPr>
          </a:p>
        </p:txBody>
      </p:sp>
    </p:spTree>
    <p:extLst>
      <p:ext uri="{BB962C8B-B14F-4D97-AF65-F5344CB8AC3E}">
        <p14:creationId xmlns:p14="http://schemas.microsoft.com/office/powerpoint/2010/main" val="116713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47" grpId="0"/>
      <p:bldP spid="5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40</a:t>
            </a:fld>
            <a:endParaRPr lang="en-US"/>
          </a:p>
        </p:txBody>
      </p:sp>
      <p:sp>
        <p:nvSpPr>
          <p:cNvPr id="20" name="TextBox 19"/>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21" name="Oval 20"/>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93001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41</a:t>
            </a:fld>
            <a:endParaRPr lang="en-US"/>
          </a:p>
        </p:txBody>
      </p:sp>
      <p:sp>
        <p:nvSpPr>
          <p:cNvPr id="21" name="TextBox 20"/>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24" name="TextBox 23"/>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25" name="Oval 24"/>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99921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42</a:t>
            </a:fld>
            <a:endParaRPr lang="en-US"/>
          </a:p>
        </p:txBody>
      </p:sp>
      <p:sp>
        <p:nvSpPr>
          <p:cNvPr id="26" name="TextBox 25"/>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27" name="TextBox 26"/>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29" name="Oval 28"/>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566422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43</a:t>
            </a:fld>
            <a:endParaRPr lang="en-US"/>
          </a:p>
        </p:txBody>
      </p:sp>
      <p:sp>
        <p:nvSpPr>
          <p:cNvPr id="39" name="TextBox 38"/>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40" name="TextBox 39"/>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46" name="Oval 45"/>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985468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23" name="Rounded Rectangle 122"/>
          <p:cNvSpPr/>
          <p:nvPr/>
        </p:nvSpPr>
        <p:spPr>
          <a:xfrm>
            <a:off x="464975"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9" name="Rounded Rectangle 128"/>
          <p:cNvSpPr/>
          <p:nvPr/>
        </p:nvSpPr>
        <p:spPr>
          <a:xfrm>
            <a:off x="2764477"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FBD09BE4-F894-564E-A97D-A1981632AA78}" type="slidenum">
              <a:rPr lang="en-US" smtClean="0"/>
              <a:t>44</a:t>
            </a:fld>
            <a:endParaRPr lang="en-US"/>
          </a:p>
        </p:txBody>
      </p:sp>
      <p:sp>
        <p:nvSpPr>
          <p:cNvPr id="46" name="TextBox 45"/>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47" name="TextBox 46"/>
          <p:cNvSpPr txBox="1"/>
          <p:nvPr/>
        </p:nvSpPr>
        <p:spPr>
          <a:xfrm>
            <a:off x="500282" y="3468554"/>
            <a:ext cx="4684167" cy="369332"/>
          </a:xfrm>
          <a:prstGeom prst="rect">
            <a:avLst/>
          </a:prstGeom>
          <a:noFill/>
        </p:spPr>
        <p:txBody>
          <a:bodyPr wrap="none" rtlCol="0">
            <a:spAutoFit/>
          </a:bodyPr>
          <a:lstStyle/>
          <a:p>
            <a:r>
              <a:rPr lang="en-US" b="1" dirty="0" smtClean="0"/>
              <a:t>Derived Data Structure–unaware configuration </a:t>
            </a:r>
            <a:endParaRPr lang="en-US" b="1" dirty="0"/>
          </a:p>
        </p:txBody>
      </p:sp>
      <p:sp>
        <p:nvSpPr>
          <p:cNvPr id="48" name="TextBox 47"/>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49" name="Oval 48"/>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979513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23" name="Rounded Rectangle 122"/>
          <p:cNvSpPr/>
          <p:nvPr/>
        </p:nvSpPr>
        <p:spPr>
          <a:xfrm>
            <a:off x="464975"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4" name="Oval 123"/>
          <p:cNvSpPr/>
          <p:nvPr/>
        </p:nvSpPr>
        <p:spPr>
          <a:xfrm>
            <a:off x="95536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29" name="Rounded Rectangle 128"/>
          <p:cNvSpPr/>
          <p:nvPr/>
        </p:nvSpPr>
        <p:spPr>
          <a:xfrm>
            <a:off x="2764477"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0" name="Oval 129"/>
          <p:cNvSpPr/>
          <p:nvPr/>
        </p:nvSpPr>
        <p:spPr>
          <a:xfrm>
            <a:off x="3653536"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34" name="Oval 133"/>
          <p:cNvSpPr/>
          <p:nvPr/>
        </p:nvSpPr>
        <p:spPr>
          <a:xfrm>
            <a:off x="2845259"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35" name="Straight Arrow Connector 134"/>
          <p:cNvCxnSpPr/>
          <p:nvPr/>
        </p:nvCxnSpPr>
        <p:spPr>
          <a:xfrm flipH="1">
            <a:off x="3502783"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42" name="Straight Arrow Connector 141"/>
          <p:cNvCxnSpPr/>
          <p:nvPr/>
        </p:nvCxnSpPr>
        <p:spPr>
          <a:xfrm>
            <a:off x="1612886" y="4411166"/>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2" name="Slide Number Placeholder 1"/>
          <p:cNvSpPr>
            <a:spLocks noGrp="1"/>
          </p:cNvSpPr>
          <p:nvPr>
            <p:ph type="sldNum" sz="quarter" idx="12"/>
          </p:nvPr>
        </p:nvSpPr>
        <p:spPr/>
        <p:txBody>
          <a:bodyPr/>
          <a:lstStyle/>
          <a:p>
            <a:fld id="{FBD09BE4-F894-564E-A97D-A1981632AA78}" type="slidenum">
              <a:rPr lang="en-US" smtClean="0"/>
              <a:t>45</a:t>
            </a:fld>
            <a:endParaRPr lang="en-US"/>
          </a:p>
        </p:txBody>
      </p:sp>
      <p:sp>
        <p:nvSpPr>
          <p:cNvPr id="47" name="TextBox 46"/>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48" name="TextBox 47"/>
          <p:cNvSpPr txBox="1"/>
          <p:nvPr/>
        </p:nvSpPr>
        <p:spPr>
          <a:xfrm>
            <a:off x="500282" y="3468554"/>
            <a:ext cx="4684167" cy="369332"/>
          </a:xfrm>
          <a:prstGeom prst="rect">
            <a:avLst/>
          </a:prstGeom>
          <a:noFill/>
        </p:spPr>
        <p:txBody>
          <a:bodyPr wrap="none" rtlCol="0">
            <a:spAutoFit/>
          </a:bodyPr>
          <a:lstStyle/>
          <a:p>
            <a:r>
              <a:rPr lang="en-US" b="1" dirty="0" smtClean="0"/>
              <a:t>Derived Data Structure–unaware configuration </a:t>
            </a:r>
            <a:endParaRPr lang="en-US" b="1" dirty="0"/>
          </a:p>
        </p:txBody>
      </p:sp>
      <p:sp>
        <p:nvSpPr>
          <p:cNvPr id="49" name="TextBox 48"/>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52" name="Oval 51"/>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912192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23" name="Rounded Rectangle 122"/>
          <p:cNvSpPr/>
          <p:nvPr/>
        </p:nvSpPr>
        <p:spPr>
          <a:xfrm>
            <a:off x="464975"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4" name="Oval 123"/>
          <p:cNvSpPr/>
          <p:nvPr/>
        </p:nvSpPr>
        <p:spPr>
          <a:xfrm>
            <a:off x="95536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25" name="Oval 124"/>
          <p:cNvSpPr/>
          <p:nvPr/>
        </p:nvSpPr>
        <p:spPr>
          <a:xfrm>
            <a:off x="955362" y="4866422"/>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126" name="Oval 125"/>
          <p:cNvSpPr/>
          <p:nvPr/>
        </p:nvSpPr>
        <p:spPr>
          <a:xfrm>
            <a:off x="955361" y="5694823"/>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7" name="Straight Arrow Connector 126"/>
          <p:cNvCxnSpPr/>
          <p:nvPr/>
        </p:nvCxnSpPr>
        <p:spPr>
          <a:xfrm flipH="1">
            <a:off x="1284124" y="4739927"/>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128" name="Straight Arrow Connector 127"/>
          <p:cNvCxnSpPr/>
          <p:nvPr/>
        </p:nvCxnSpPr>
        <p:spPr>
          <a:xfrm flipH="1">
            <a:off x="1284123" y="5523945"/>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129" name="Rounded Rectangle 128"/>
          <p:cNvSpPr/>
          <p:nvPr/>
        </p:nvSpPr>
        <p:spPr>
          <a:xfrm>
            <a:off x="2764477"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0" name="Oval 129"/>
          <p:cNvSpPr/>
          <p:nvPr/>
        </p:nvSpPr>
        <p:spPr>
          <a:xfrm>
            <a:off x="3653536"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32" name="Oval 131"/>
          <p:cNvSpPr/>
          <p:nvPr/>
        </p:nvSpPr>
        <p:spPr>
          <a:xfrm>
            <a:off x="3253025" y="4866421"/>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34" name="Oval 133"/>
          <p:cNvSpPr/>
          <p:nvPr/>
        </p:nvSpPr>
        <p:spPr>
          <a:xfrm>
            <a:off x="2845259"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35" name="Straight Arrow Connector 134"/>
          <p:cNvCxnSpPr/>
          <p:nvPr/>
        </p:nvCxnSpPr>
        <p:spPr>
          <a:xfrm flipH="1">
            <a:off x="3502783"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36" name="Straight Arrow Connector 135"/>
          <p:cNvCxnSpPr>
            <a:endCxn id="132" idx="7"/>
          </p:cNvCxnSpPr>
          <p:nvPr/>
        </p:nvCxnSpPr>
        <p:spPr>
          <a:xfrm flipH="1">
            <a:off x="3814256" y="4739927"/>
            <a:ext cx="170955"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37" name="Straight Arrow Connector 136"/>
          <p:cNvCxnSpPr>
            <a:endCxn id="132" idx="1"/>
          </p:cNvCxnSpPr>
          <p:nvPr/>
        </p:nvCxnSpPr>
        <p:spPr>
          <a:xfrm>
            <a:off x="3174021" y="4739927"/>
            <a:ext cx="175296"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42" name="Straight Arrow Connector 141"/>
          <p:cNvCxnSpPr/>
          <p:nvPr/>
        </p:nvCxnSpPr>
        <p:spPr>
          <a:xfrm>
            <a:off x="1612886" y="4411166"/>
            <a:ext cx="123237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48" name="Straight Arrow Connector 147"/>
          <p:cNvCxnSpPr/>
          <p:nvPr/>
        </p:nvCxnSpPr>
        <p:spPr>
          <a:xfrm flipH="1">
            <a:off x="1603259" y="4643635"/>
            <a:ext cx="1328667" cy="425054"/>
          </a:xfrm>
          <a:prstGeom prst="straightConnector1">
            <a:avLst/>
          </a:prstGeom>
          <a:noFill/>
          <a:ln w="28575" cap="flat" cmpd="sng" algn="ctr">
            <a:solidFill>
              <a:srgbClr val="8064A2"/>
            </a:solidFill>
            <a:prstDash val="solid"/>
            <a:headEnd type="none" w="med" len="med"/>
            <a:tailEnd type="none" w="med" len="med"/>
          </a:ln>
          <a:effectLst/>
        </p:spPr>
      </p:cxnSp>
      <p:cxnSp>
        <p:nvCxnSpPr>
          <p:cNvPr id="151" name="Straight Arrow Connector 150"/>
          <p:cNvCxnSpPr>
            <a:stCxn id="130" idx="3"/>
            <a:endCxn id="125" idx="6"/>
          </p:cNvCxnSpPr>
          <p:nvPr/>
        </p:nvCxnSpPr>
        <p:spPr>
          <a:xfrm flipH="1">
            <a:off x="1612885" y="4643635"/>
            <a:ext cx="2136943" cy="551549"/>
          </a:xfrm>
          <a:prstGeom prst="straightConnector1">
            <a:avLst/>
          </a:prstGeom>
          <a:noFill/>
          <a:ln w="28575" cap="flat" cmpd="sng" algn="ctr">
            <a:solidFill>
              <a:srgbClr val="8064A2"/>
            </a:solidFill>
            <a:prstDash val="solid"/>
            <a:headEnd type="none" w="med" len="med"/>
            <a:tailEnd type="none" w="med" len="med"/>
          </a:ln>
          <a:effectLst/>
        </p:spPr>
      </p:cxnSp>
      <p:cxnSp>
        <p:nvCxnSpPr>
          <p:cNvPr id="156" name="Straight Arrow Connector 155"/>
          <p:cNvCxnSpPr>
            <a:stCxn id="132" idx="4"/>
            <a:endCxn id="126" idx="6"/>
          </p:cNvCxnSpPr>
          <p:nvPr/>
        </p:nvCxnSpPr>
        <p:spPr>
          <a:xfrm flipH="1">
            <a:off x="1612884" y="5523944"/>
            <a:ext cx="1968903" cy="499641"/>
          </a:xfrm>
          <a:prstGeom prst="straightConnector1">
            <a:avLst/>
          </a:prstGeom>
          <a:noFill/>
          <a:ln w="28575" cap="flat" cmpd="sng" algn="ctr">
            <a:solidFill>
              <a:srgbClr val="8064A2"/>
            </a:solidFill>
            <a:prstDash val="solid"/>
            <a:headEnd type="none" w="med" len="med"/>
            <a:tailEnd type="none" w="med" len="med"/>
          </a:ln>
          <a:effectLst/>
        </p:spPr>
      </p:cxnSp>
      <p:sp>
        <p:nvSpPr>
          <p:cNvPr id="201" name="TextBox 200"/>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202" name="TextBox 201"/>
          <p:cNvSpPr txBox="1"/>
          <p:nvPr/>
        </p:nvSpPr>
        <p:spPr>
          <a:xfrm>
            <a:off x="500282" y="3468554"/>
            <a:ext cx="4684167" cy="369332"/>
          </a:xfrm>
          <a:prstGeom prst="rect">
            <a:avLst/>
          </a:prstGeom>
          <a:noFill/>
        </p:spPr>
        <p:txBody>
          <a:bodyPr wrap="none" rtlCol="0">
            <a:spAutoFit/>
          </a:bodyPr>
          <a:lstStyle/>
          <a:p>
            <a:r>
              <a:rPr lang="en-US" b="1" dirty="0" smtClean="0"/>
              <a:t>Derived Data Structure–unaware configuration </a:t>
            </a:r>
            <a:endParaRPr lang="en-US" b="1" dirty="0"/>
          </a:p>
        </p:txBody>
      </p:sp>
      <p:sp>
        <p:nvSpPr>
          <p:cNvPr id="2" name="Slide Number Placeholder 1"/>
          <p:cNvSpPr>
            <a:spLocks noGrp="1"/>
          </p:cNvSpPr>
          <p:nvPr>
            <p:ph type="sldNum" sz="quarter" idx="12"/>
          </p:nvPr>
        </p:nvSpPr>
        <p:spPr/>
        <p:txBody>
          <a:bodyPr/>
          <a:lstStyle/>
          <a:p>
            <a:fld id="{FBD09BE4-F894-564E-A97D-A1981632AA78}" type="slidenum">
              <a:rPr lang="en-US" smtClean="0"/>
              <a:t>46</a:t>
            </a:fld>
            <a:endParaRPr lang="en-US"/>
          </a:p>
        </p:txBody>
      </p:sp>
      <p:sp>
        <p:nvSpPr>
          <p:cNvPr id="57" name="TextBox 56"/>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58" name="Oval 57"/>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59698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23" name="Rounded Rectangle 122"/>
          <p:cNvSpPr/>
          <p:nvPr/>
        </p:nvSpPr>
        <p:spPr>
          <a:xfrm>
            <a:off x="464975"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4" name="Oval 123"/>
          <p:cNvSpPr/>
          <p:nvPr/>
        </p:nvSpPr>
        <p:spPr>
          <a:xfrm>
            <a:off x="95536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25" name="Oval 124"/>
          <p:cNvSpPr/>
          <p:nvPr/>
        </p:nvSpPr>
        <p:spPr>
          <a:xfrm>
            <a:off x="955362" y="4866422"/>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126" name="Oval 125"/>
          <p:cNvSpPr/>
          <p:nvPr/>
        </p:nvSpPr>
        <p:spPr>
          <a:xfrm>
            <a:off x="955361" y="5694823"/>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7" name="Straight Arrow Connector 126"/>
          <p:cNvCxnSpPr/>
          <p:nvPr/>
        </p:nvCxnSpPr>
        <p:spPr>
          <a:xfrm flipH="1">
            <a:off x="1284124" y="4739927"/>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128" name="Straight Arrow Connector 127"/>
          <p:cNvCxnSpPr/>
          <p:nvPr/>
        </p:nvCxnSpPr>
        <p:spPr>
          <a:xfrm flipH="1">
            <a:off x="1284123" y="5523945"/>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129" name="Rounded Rectangle 128"/>
          <p:cNvSpPr/>
          <p:nvPr/>
        </p:nvSpPr>
        <p:spPr>
          <a:xfrm>
            <a:off x="2764477"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0" name="Oval 129"/>
          <p:cNvSpPr/>
          <p:nvPr/>
        </p:nvSpPr>
        <p:spPr>
          <a:xfrm>
            <a:off x="3653536"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32" name="Oval 131"/>
          <p:cNvSpPr/>
          <p:nvPr/>
        </p:nvSpPr>
        <p:spPr>
          <a:xfrm>
            <a:off x="3253025" y="4866421"/>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34" name="Oval 133"/>
          <p:cNvSpPr/>
          <p:nvPr/>
        </p:nvSpPr>
        <p:spPr>
          <a:xfrm>
            <a:off x="2845259"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35" name="Straight Arrow Connector 134"/>
          <p:cNvCxnSpPr/>
          <p:nvPr/>
        </p:nvCxnSpPr>
        <p:spPr>
          <a:xfrm flipH="1">
            <a:off x="3502783"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36" name="Straight Arrow Connector 135"/>
          <p:cNvCxnSpPr>
            <a:endCxn id="132" idx="7"/>
          </p:cNvCxnSpPr>
          <p:nvPr/>
        </p:nvCxnSpPr>
        <p:spPr>
          <a:xfrm flipH="1">
            <a:off x="3814256" y="4739927"/>
            <a:ext cx="170955"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37" name="Straight Arrow Connector 136"/>
          <p:cNvCxnSpPr>
            <a:endCxn id="132" idx="1"/>
          </p:cNvCxnSpPr>
          <p:nvPr/>
        </p:nvCxnSpPr>
        <p:spPr>
          <a:xfrm>
            <a:off x="3174021" y="4739927"/>
            <a:ext cx="175296"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42" name="Straight Arrow Connector 141"/>
          <p:cNvCxnSpPr/>
          <p:nvPr/>
        </p:nvCxnSpPr>
        <p:spPr>
          <a:xfrm>
            <a:off x="1612886" y="4411166"/>
            <a:ext cx="123237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48" name="Straight Arrow Connector 147"/>
          <p:cNvCxnSpPr/>
          <p:nvPr/>
        </p:nvCxnSpPr>
        <p:spPr>
          <a:xfrm flipH="1">
            <a:off x="1603259" y="4643635"/>
            <a:ext cx="1328667" cy="425054"/>
          </a:xfrm>
          <a:prstGeom prst="straightConnector1">
            <a:avLst/>
          </a:prstGeom>
          <a:noFill/>
          <a:ln w="28575" cap="flat" cmpd="sng" algn="ctr">
            <a:solidFill>
              <a:srgbClr val="8064A2"/>
            </a:solidFill>
            <a:prstDash val="solid"/>
            <a:headEnd type="none" w="med" len="med"/>
            <a:tailEnd type="none" w="med" len="med"/>
          </a:ln>
          <a:effectLst/>
        </p:spPr>
      </p:cxnSp>
      <p:cxnSp>
        <p:nvCxnSpPr>
          <p:cNvPr id="151" name="Straight Arrow Connector 150"/>
          <p:cNvCxnSpPr>
            <a:stCxn id="130" idx="3"/>
            <a:endCxn id="125" idx="6"/>
          </p:cNvCxnSpPr>
          <p:nvPr/>
        </p:nvCxnSpPr>
        <p:spPr>
          <a:xfrm flipH="1">
            <a:off x="1612885" y="4643635"/>
            <a:ext cx="2136943" cy="551549"/>
          </a:xfrm>
          <a:prstGeom prst="straightConnector1">
            <a:avLst/>
          </a:prstGeom>
          <a:noFill/>
          <a:ln w="28575" cap="flat" cmpd="sng" algn="ctr">
            <a:solidFill>
              <a:srgbClr val="8064A2"/>
            </a:solidFill>
            <a:prstDash val="solid"/>
            <a:headEnd type="none" w="med" len="med"/>
            <a:tailEnd type="none" w="med" len="med"/>
          </a:ln>
          <a:effectLst/>
        </p:spPr>
      </p:cxnSp>
      <p:cxnSp>
        <p:nvCxnSpPr>
          <p:cNvPr id="156" name="Straight Arrow Connector 155"/>
          <p:cNvCxnSpPr>
            <a:stCxn id="132" idx="4"/>
            <a:endCxn id="126" idx="6"/>
          </p:cNvCxnSpPr>
          <p:nvPr/>
        </p:nvCxnSpPr>
        <p:spPr>
          <a:xfrm flipH="1">
            <a:off x="1612884" y="5523944"/>
            <a:ext cx="1968903" cy="499641"/>
          </a:xfrm>
          <a:prstGeom prst="straightConnector1">
            <a:avLst/>
          </a:prstGeom>
          <a:noFill/>
          <a:ln w="28575" cap="flat" cmpd="sng" algn="ctr">
            <a:solidFill>
              <a:srgbClr val="8064A2"/>
            </a:solidFill>
            <a:prstDash val="solid"/>
            <a:headEnd type="none" w="med" len="med"/>
            <a:tailEnd type="none" w="med" len="med"/>
          </a:ln>
          <a:effectLst/>
        </p:spPr>
      </p:cxnSp>
      <p:sp>
        <p:nvSpPr>
          <p:cNvPr id="160" name="Rounded Rectangle 159"/>
          <p:cNvSpPr/>
          <p:nvPr/>
        </p:nvSpPr>
        <p:spPr>
          <a:xfrm>
            <a:off x="5122069"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1" name="Oval 160"/>
          <p:cNvSpPr/>
          <p:nvPr/>
        </p:nvSpPr>
        <p:spPr>
          <a:xfrm>
            <a:off x="5612457"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66" name="Rounded Rectangle 165"/>
          <p:cNvSpPr/>
          <p:nvPr/>
        </p:nvSpPr>
        <p:spPr>
          <a:xfrm>
            <a:off x="7421571"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7" name="Oval 166"/>
          <p:cNvSpPr/>
          <p:nvPr/>
        </p:nvSpPr>
        <p:spPr>
          <a:xfrm>
            <a:off x="8310630"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69" name="Oval 168"/>
          <p:cNvSpPr/>
          <p:nvPr/>
        </p:nvSpPr>
        <p:spPr>
          <a:xfrm>
            <a:off x="750235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70" name="Straight Arrow Connector 169"/>
          <p:cNvCxnSpPr/>
          <p:nvPr/>
        </p:nvCxnSpPr>
        <p:spPr>
          <a:xfrm flipH="1">
            <a:off x="8159877"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73" name="Straight Arrow Connector 172"/>
          <p:cNvCxnSpPr/>
          <p:nvPr/>
        </p:nvCxnSpPr>
        <p:spPr>
          <a:xfrm>
            <a:off x="6269980" y="4411166"/>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78" name="Oval 177"/>
          <p:cNvSpPr/>
          <p:nvPr/>
        </p:nvSpPr>
        <p:spPr>
          <a:xfrm>
            <a:off x="7492267" y="4868207"/>
            <a:ext cx="657523" cy="663078"/>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179" name="Oval 178"/>
          <p:cNvSpPr/>
          <p:nvPr/>
        </p:nvSpPr>
        <p:spPr>
          <a:xfrm>
            <a:off x="8295720" y="4868207"/>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cxnSp>
        <p:nvCxnSpPr>
          <p:cNvPr id="180" name="Straight Arrow Connector 179"/>
          <p:cNvCxnSpPr/>
          <p:nvPr/>
        </p:nvCxnSpPr>
        <p:spPr>
          <a:xfrm flipH="1">
            <a:off x="8624482" y="4741713"/>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181" name="Straight Arrow Connector 180"/>
          <p:cNvCxnSpPr/>
          <p:nvPr/>
        </p:nvCxnSpPr>
        <p:spPr>
          <a:xfrm>
            <a:off x="7817160" y="4741713"/>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182" name="Straight Arrow Connector 181"/>
          <p:cNvCxnSpPr/>
          <p:nvPr/>
        </p:nvCxnSpPr>
        <p:spPr>
          <a:xfrm flipH="1">
            <a:off x="8053498" y="4645421"/>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183" name="Straight Arrow Connector 182"/>
          <p:cNvCxnSpPr/>
          <p:nvPr/>
        </p:nvCxnSpPr>
        <p:spPr>
          <a:xfrm>
            <a:off x="8049629" y="4645421"/>
            <a:ext cx="342383" cy="319078"/>
          </a:xfrm>
          <a:prstGeom prst="straightConnector1">
            <a:avLst/>
          </a:prstGeom>
          <a:noFill/>
          <a:ln w="28575" cap="flat" cmpd="sng" algn="ctr">
            <a:solidFill>
              <a:srgbClr val="8064A2"/>
            </a:solidFill>
            <a:prstDash val="solid"/>
            <a:headEnd type="none" w="med" len="med"/>
            <a:tailEnd type="none" w="med" len="med"/>
          </a:ln>
          <a:effectLst/>
        </p:spPr>
      </p:cxnSp>
      <p:sp>
        <p:nvSpPr>
          <p:cNvPr id="184" name="Oval 183"/>
          <p:cNvSpPr/>
          <p:nvPr/>
        </p:nvSpPr>
        <p:spPr>
          <a:xfrm>
            <a:off x="7892058" y="5694823"/>
            <a:ext cx="657523" cy="663078"/>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cxnSp>
        <p:nvCxnSpPr>
          <p:cNvPr id="185" name="Straight Arrow Connector 184"/>
          <p:cNvCxnSpPr>
            <a:stCxn id="178" idx="4"/>
            <a:endCxn id="184" idx="1"/>
          </p:cNvCxnSpPr>
          <p:nvPr/>
        </p:nvCxnSpPr>
        <p:spPr>
          <a:xfrm>
            <a:off x="7821029" y="5531285"/>
            <a:ext cx="167321" cy="260644"/>
          </a:xfrm>
          <a:prstGeom prst="straightConnector1">
            <a:avLst/>
          </a:prstGeom>
          <a:noFill/>
          <a:ln w="28575" cap="flat" cmpd="sng" algn="ctr">
            <a:solidFill>
              <a:srgbClr val="8064A2"/>
            </a:solidFill>
            <a:prstDash val="solid"/>
            <a:headEnd type="none" w="med" len="med"/>
            <a:tailEnd type="none" w="med" len="med"/>
          </a:ln>
          <a:effectLst/>
        </p:spPr>
      </p:cxnSp>
      <p:cxnSp>
        <p:nvCxnSpPr>
          <p:cNvPr id="186" name="Straight Arrow Connector 185"/>
          <p:cNvCxnSpPr>
            <a:stCxn id="179" idx="4"/>
            <a:endCxn id="184" idx="7"/>
          </p:cNvCxnSpPr>
          <p:nvPr/>
        </p:nvCxnSpPr>
        <p:spPr>
          <a:xfrm flipH="1">
            <a:off x="8453289" y="5525730"/>
            <a:ext cx="171193" cy="266199"/>
          </a:xfrm>
          <a:prstGeom prst="straightConnector1">
            <a:avLst/>
          </a:prstGeom>
          <a:noFill/>
          <a:ln w="28575" cap="flat" cmpd="sng" algn="ctr">
            <a:solidFill>
              <a:srgbClr val="8064A2"/>
            </a:solidFill>
            <a:prstDash val="solid"/>
            <a:headEnd type="none" w="med" len="med"/>
            <a:tailEnd type="none" w="med" len="med"/>
          </a:ln>
          <a:effectLst/>
        </p:spPr>
      </p:cxnSp>
      <p:cxnSp>
        <p:nvCxnSpPr>
          <p:cNvPr id="195" name="Straight Arrow Connector 194"/>
          <p:cNvCxnSpPr>
            <a:stCxn id="161" idx="4"/>
            <a:endCxn id="178" idx="2"/>
          </p:cNvCxnSpPr>
          <p:nvPr/>
        </p:nvCxnSpPr>
        <p:spPr>
          <a:xfrm>
            <a:off x="5941219" y="4739927"/>
            <a:ext cx="1551048" cy="459819"/>
          </a:xfrm>
          <a:prstGeom prst="straightConnector1">
            <a:avLst/>
          </a:prstGeom>
          <a:noFill/>
          <a:ln w="28575" cap="flat" cmpd="sng" algn="ctr">
            <a:solidFill>
              <a:srgbClr val="8064A2"/>
            </a:solidFill>
            <a:prstDash val="solid"/>
            <a:headEnd type="none" w="med" len="med"/>
            <a:tailEnd type="none" w="med" len="med"/>
          </a:ln>
          <a:effectLst/>
        </p:spPr>
      </p:cxnSp>
      <p:sp>
        <p:nvSpPr>
          <p:cNvPr id="201" name="TextBox 200"/>
          <p:cNvSpPr txBox="1"/>
          <p:nvPr/>
        </p:nvSpPr>
        <p:spPr>
          <a:xfrm>
            <a:off x="561457" y="271478"/>
            <a:ext cx="4165243" cy="369332"/>
          </a:xfrm>
          <a:prstGeom prst="rect">
            <a:avLst/>
          </a:prstGeom>
          <a:noFill/>
        </p:spPr>
        <p:txBody>
          <a:bodyPr wrap="none" rtlCol="0">
            <a:spAutoFit/>
          </a:bodyPr>
          <a:lstStyle/>
          <a:p>
            <a:r>
              <a:rPr lang="en-US" b="1" dirty="0"/>
              <a:t>Base Data Structure–aware </a:t>
            </a:r>
            <a:r>
              <a:rPr lang="en-US" b="1" dirty="0" smtClean="0"/>
              <a:t>configuration </a:t>
            </a:r>
            <a:endParaRPr lang="en-US" b="1" dirty="0"/>
          </a:p>
        </p:txBody>
      </p:sp>
      <p:sp>
        <p:nvSpPr>
          <p:cNvPr id="202" name="TextBox 201"/>
          <p:cNvSpPr txBox="1"/>
          <p:nvPr/>
        </p:nvSpPr>
        <p:spPr>
          <a:xfrm>
            <a:off x="500282" y="3468554"/>
            <a:ext cx="4710520" cy="369332"/>
          </a:xfrm>
          <a:prstGeom prst="rect">
            <a:avLst/>
          </a:prstGeom>
          <a:noFill/>
        </p:spPr>
        <p:txBody>
          <a:bodyPr wrap="none" rtlCol="0">
            <a:spAutoFit/>
          </a:bodyPr>
          <a:lstStyle/>
          <a:p>
            <a:r>
              <a:rPr lang="en-US" b="1" dirty="0" smtClean="0"/>
              <a:t>Derived Data Structure–unaware configuration </a:t>
            </a:r>
            <a:endParaRPr lang="en-US" b="1" dirty="0"/>
          </a:p>
        </p:txBody>
      </p:sp>
      <p:sp>
        <p:nvSpPr>
          <p:cNvPr id="203" name="TextBox 202"/>
          <p:cNvSpPr txBox="1"/>
          <p:nvPr/>
        </p:nvSpPr>
        <p:spPr>
          <a:xfrm>
            <a:off x="9245748" y="3334528"/>
            <a:ext cx="678884" cy="2646878"/>
          </a:xfrm>
          <a:prstGeom prst="rect">
            <a:avLst/>
          </a:prstGeom>
          <a:noFill/>
        </p:spPr>
        <p:txBody>
          <a:bodyPr wrap="square" rtlCol="0">
            <a:spAutoFit/>
          </a:bodyPr>
          <a:lstStyle/>
          <a:p>
            <a:r>
              <a:rPr lang="is-IS" sz="16600" dirty="0" smtClean="0"/>
              <a:t>…</a:t>
            </a:r>
            <a:endParaRPr lang="en-US" sz="16600" dirty="0"/>
          </a:p>
        </p:txBody>
      </p:sp>
      <p:sp>
        <p:nvSpPr>
          <p:cNvPr id="2" name="Slide Number Placeholder 1"/>
          <p:cNvSpPr>
            <a:spLocks noGrp="1"/>
          </p:cNvSpPr>
          <p:nvPr>
            <p:ph type="sldNum" sz="quarter" idx="12"/>
          </p:nvPr>
        </p:nvSpPr>
        <p:spPr/>
        <p:txBody>
          <a:bodyPr/>
          <a:lstStyle/>
          <a:p>
            <a:fld id="{FBD09BE4-F894-564E-A97D-A1981632AA78}" type="slidenum">
              <a:rPr lang="en-US" smtClean="0"/>
              <a:t>47</a:t>
            </a:fld>
            <a:endParaRPr lang="en-US"/>
          </a:p>
        </p:txBody>
      </p:sp>
      <p:sp>
        <p:nvSpPr>
          <p:cNvPr id="75" name="TextBox 74"/>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77" name="Oval 76"/>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121198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8977248" y="70323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7" name="Oval 6"/>
          <p:cNvSpPr/>
          <p:nvPr/>
        </p:nvSpPr>
        <p:spPr>
          <a:xfrm>
            <a:off x="11249415"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8" name="Oval 7"/>
          <p:cNvSpPr/>
          <p:nvPr/>
        </p:nvSpPr>
        <p:spPr>
          <a:xfrm>
            <a:off x="9434449"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9" name="Oval 8"/>
          <p:cNvSpPr/>
          <p:nvPr/>
        </p:nvSpPr>
        <p:spPr>
          <a:xfrm>
            <a:off x="10792215" y="2048482"/>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0" name="Oval 9"/>
          <p:cNvSpPr/>
          <p:nvPr/>
        </p:nvSpPr>
        <p:spPr>
          <a:xfrm>
            <a:off x="10113331" y="3130263"/>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 name="Straight Arrow Connector 11"/>
          <p:cNvCxnSpPr>
            <a:stCxn id="4" idx="4"/>
            <a:endCxn id="8" idx="0"/>
          </p:cNvCxnSpPr>
          <p:nvPr/>
        </p:nvCxnSpPr>
        <p:spPr>
          <a:xfrm>
            <a:off x="9306010" y="1360757"/>
            <a:ext cx="457201" cy="687725"/>
          </a:xfrm>
          <a:prstGeom prst="straightConnector1">
            <a:avLst/>
          </a:prstGeom>
          <a:noFill/>
          <a:ln w="28575" cap="flat" cmpd="sng" algn="ctr">
            <a:solidFill>
              <a:srgbClr val="8064A2"/>
            </a:solidFill>
            <a:prstDash val="solid"/>
            <a:headEnd type="none" w="med" len="med"/>
            <a:tailEnd type="none" w="med" len="med"/>
          </a:ln>
          <a:effectLst/>
        </p:spPr>
      </p:cxnSp>
      <p:cxnSp>
        <p:nvCxnSpPr>
          <p:cNvPr id="13" name="Straight Arrow Connector 12"/>
          <p:cNvCxnSpPr>
            <a:stCxn id="7" idx="4"/>
            <a:endCxn id="9" idx="0"/>
          </p:cNvCxnSpPr>
          <p:nvPr/>
        </p:nvCxnSpPr>
        <p:spPr>
          <a:xfrm flipH="1">
            <a:off x="11120977" y="1360756"/>
            <a:ext cx="457200" cy="687726"/>
          </a:xfrm>
          <a:prstGeom prst="straightConnector1">
            <a:avLst/>
          </a:prstGeom>
          <a:noFill/>
          <a:ln w="28575" cap="flat" cmpd="sng" algn="ctr">
            <a:solidFill>
              <a:srgbClr val="8064A2"/>
            </a:solidFill>
            <a:prstDash val="solid"/>
            <a:headEnd type="none" w="med" len="med"/>
            <a:tailEnd type="none" w="med" len="med"/>
          </a:ln>
          <a:effectLst/>
        </p:spPr>
      </p:cxnSp>
      <p:cxnSp>
        <p:nvCxnSpPr>
          <p:cNvPr id="14" name="Straight Arrow Connector 13"/>
          <p:cNvCxnSpPr>
            <a:stCxn id="7" idx="3"/>
            <a:endCxn id="8" idx="6"/>
          </p:cNvCxnSpPr>
          <p:nvPr/>
        </p:nvCxnSpPr>
        <p:spPr>
          <a:xfrm flipH="1">
            <a:off x="10091972" y="1264464"/>
            <a:ext cx="1253735" cy="1112780"/>
          </a:xfrm>
          <a:prstGeom prst="straightConnector1">
            <a:avLst/>
          </a:prstGeom>
          <a:noFill/>
          <a:ln w="28575" cap="flat" cmpd="sng" algn="ctr">
            <a:solidFill>
              <a:srgbClr val="8064A2"/>
            </a:solidFill>
            <a:prstDash val="solid"/>
            <a:headEnd type="none" w="med" len="med"/>
            <a:tailEnd type="none" w="med" len="med"/>
          </a:ln>
          <a:effectLst/>
        </p:spPr>
      </p:cxnSp>
      <p:cxnSp>
        <p:nvCxnSpPr>
          <p:cNvPr id="15" name="Straight Arrow Connector 14"/>
          <p:cNvCxnSpPr>
            <a:stCxn id="8" idx="4"/>
            <a:endCxn id="10" idx="1"/>
          </p:cNvCxnSpPr>
          <p:nvPr/>
        </p:nvCxnSpPr>
        <p:spPr>
          <a:xfrm>
            <a:off x="9763211" y="2706005"/>
            <a:ext cx="446412" cy="520550"/>
          </a:xfrm>
          <a:prstGeom prst="straightConnector1">
            <a:avLst/>
          </a:prstGeom>
          <a:noFill/>
          <a:ln w="28575" cap="flat" cmpd="sng" algn="ctr">
            <a:solidFill>
              <a:srgbClr val="8064A2"/>
            </a:solidFill>
            <a:prstDash val="solid"/>
            <a:headEnd type="none" w="med" len="med"/>
            <a:tailEnd type="none" w="med" len="med"/>
          </a:ln>
          <a:effectLst/>
        </p:spPr>
      </p:cxnSp>
      <p:cxnSp>
        <p:nvCxnSpPr>
          <p:cNvPr id="16" name="Straight Arrow Connector 15"/>
          <p:cNvCxnSpPr>
            <a:stCxn id="9" idx="4"/>
            <a:endCxn id="10" idx="7"/>
          </p:cNvCxnSpPr>
          <p:nvPr/>
        </p:nvCxnSpPr>
        <p:spPr>
          <a:xfrm flipH="1">
            <a:off x="10674562" y="2706005"/>
            <a:ext cx="446415" cy="520550"/>
          </a:xfrm>
          <a:prstGeom prst="straightConnector1">
            <a:avLst/>
          </a:prstGeom>
          <a:noFill/>
          <a:ln w="28575" cap="flat" cmpd="sng" algn="ctr">
            <a:solidFill>
              <a:srgbClr val="8064A2"/>
            </a:solidFill>
            <a:prstDash val="solid"/>
            <a:headEnd type="none" w="med" len="med"/>
            <a:tailEnd type="none" w="med" len="med"/>
          </a:ln>
          <a:effectLst/>
        </p:spPr>
      </p:cxnSp>
      <p:sp>
        <p:nvSpPr>
          <p:cNvPr id="18" name="Oval 17"/>
          <p:cNvSpPr/>
          <p:nvPr/>
        </p:nvSpPr>
        <p:spPr>
          <a:xfrm>
            <a:off x="10113331" y="703233"/>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9" name="Straight Arrow Connector 18"/>
          <p:cNvCxnSpPr>
            <a:stCxn id="7" idx="2"/>
            <a:endCxn id="18" idx="6"/>
          </p:cNvCxnSpPr>
          <p:nvPr/>
        </p:nvCxnSpPr>
        <p:spPr>
          <a:xfrm flipH="1">
            <a:off x="10770854" y="1031995"/>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22" name="Straight Arrow Connector 21"/>
          <p:cNvCxnSpPr>
            <a:stCxn id="18" idx="5"/>
            <a:endCxn id="9" idx="1"/>
          </p:cNvCxnSpPr>
          <p:nvPr/>
        </p:nvCxnSpPr>
        <p:spPr>
          <a:xfrm>
            <a:off x="10674562" y="1264464"/>
            <a:ext cx="213945" cy="880310"/>
          </a:xfrm>
          <a:prstGeom prst="straightConnector1">
            <a:avLst/>
          </a:prstGeom>
          <a:noFill/>
          <a:ln w="28575" cap="flat" cmpd="sng" algn="ctr">
            <a:solidFill>
              <a:srgbClr val="8064A2"/>
            </a:solidFill>
            <a:prstDash val="solid"/>
            <a:headEnd type="none" w="med" len="med"/>
            <a:tailEnd type="none" w="med" len="med"/>
          </a:ln>
          <a:effectLst/>
        </p:spPr>
      </p:cxnSp>
      <p:cxnSp>
        <p:nvCxnSpPr>
          <p:cNvPr id="28" name="Straight Arrow Connector 27"/>
          <p:cNvCxnSpPr>
            <a:stCxn id="18" idx="3"/>
            <a:endCxn id="8" idx="7"/>
          </p:cNvCxnSpPr>
          <p:nvPr/>
        </p:nvCxnSpPr>
        <p:spPr>
          <a:xfrm flipH="1">
            <a:off x="9995680" y="1264464"/>
            <a:ext cx="213943" cy="880310"/>
          </a:xfrm>
          <a:prstGeom prst="straightConnector1">
            <a:avLst/>
          </a:prstGeom>
          <a:noFill/>
          <a:ln w="28575" cap="flat" cmpd="sng" algn="ctr">
            <a:solidFill>
              <a:srgbClr val="8064A2"/>
            </a:solidFill>
            <a:prstDash val="solid"/>
            <a:headEnd type="none" w="med" len="med"/>
            <a:tailEnd type="none" w="med" len="med"/>
          </a:ln>
          <a:effectLst/>
        </p:spPr>
      </p:cxnSp>
      <p:sp>
        <p:nvSpPr>
          <p:cNvPr id="31" name="Rounded Rectangle 30"/>
          <p:cNvSpPr/>
          <p:nvPr/>
        </p:nvSpPr>
        <p:spPr>
          <a:xfrm>
            <a:off x="464973"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Oval 31"/>
          <p:cNvSpPr/>
          <p:nvPr/>
        </p:nvSpPr>
        <p:spPr>
          <a:xfrm>
            <a:off x="980077"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33" name="Oval 32"/>
          <p:cNvSpPr/>
          <p:nvPr/>
        </p:nvSpPr>
        <p:spPr>
          <a:xfrm>
            <a:off x="980076" y="17288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34" name="Oval 33"/>
          <p:cNvSpPr/>
          <p:nvPr/>
        </p:nvSpPr>
        <p:spPr>
          <a:xfrm>
            <a:off x="980075" y="2557240"/>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35" name="Straight Arrow Connector 34"/>
          <p:cNvCxnSpPr>
            <a:stCxn id="32" idx="4"/>
            <a:endCxn id="33" idx="0"/>
          </p:cNvCxnSpPr>
          <p:nvPr/>
        </p:nvCxnSpPr>
        <p:spPr>
          <a:xfrm flipH="1">
            <a:off x="1308838" y="1602344"/>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38" name="Straight Arrow Connector 37"/>
          <p:cNvCxnSpPr>
            <a:stCxn id="33" idx="4"/>
            <a:endCxn id="34" idx="0"/>
          </p:cNvCxnSpPr>
          <p:nvPr/>
        </p:nvCxnSpPr>
        <p:spPr>
          <a:xfrm flipH="1">
            <a:off x="1308837" y="2386362"/>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41" name="Rounded Rectangle 40"/>
          <p:cNvSpPr/>
          <p:nvPr/>
        </p:nvSpPr>
        <p:spPr>
          <a:xfrm>
            <a:off x="2789191" y="872627"/>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2" name="Oval 41"/>
          <p:cNvSpPr/>
          <p:nvPr/>
        </p:nvSpPr>
        <p:spPr>
          <a:xfrm>
            <a:off x="3678250"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43" name="Oval 42"/>
          <p:cNvSpPr/>
          <p:nvPr/>
        </p:nvSpPr>
        <p:spPr>
          <a:xfrm>
            <a:off x="2873842" y="1728838"/>
            <a:ext cx="657523" cy="663078"/>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44" name="Oval 43"/>
          <p:cNvSpPr/>
          <p:nvPr/>
        </p:nvSpPr>
        <p:spPr>
          <a:xfrm>
            <a:off x="3677295" y="1728838"/>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45" name="Oval 44"/>
          <p:cNvSpPr/>
          <p:nvPr/>
        </p:nvSpPr>
        <p:spPr>
          <a:xfrm>
            <a:off x="3277739" y="2557239"/>
            <a:ext cx="657523" cy="657523"/>
          </a:xfrm>
          <a:prstGeom prst="ellipse">
            <a:avLst/>
          </a:prstGeom>
          <a:solidFill>
            <a:srgbClr val="00B05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sp>
        <p:nvSpPr>
          <p:cNvPr id="50" name="Oval 49"/>
          <p:cNvSpPr/>
          <p:nvPr/>
        </p:nvSpPr>
        <p:spPr>
          <a:xfrm>
            <a:off x="2869973" y="944821"/>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51" name="Straight Arrow Connector 50"/>
          <p:cNvCxnSpPr>
            <a:stCxn id="42" idx="2"/>
          </p:cNvCxnSpPr>
          <p:nvPr/>
        </p:nvCxnSpPr>
        <p:spPr>
          <a:xfrm flipH="1">
            <a:off x="3527497" y="1273583"/>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53" name="Straight Arrow Connector 52"/>
          <p:cNvCxnSpPr>
            <a:endCxn id="44" idx="0"/>
          </p:cNvCxnSpPr>
          <p:nvPr/>
        </p:nvCxnSpPr>
        <p:spPr>
          <a:xfrm flipH="1">
            <a:off x="4006057" y="1602344"/>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59" name="Straight Arrow Connector 58"/>
          <p:cNvCxnSpPr/>
          <p:nvPr/>
        </p:nvCxnSpPr>
        <p:spPr>
          <a:xfrm flipH="1">
            <a:off x="9634771" y="1031994"/>
            <a:ext cx="478561" cy="0"/>
          </a:xfrm>
          <a:prstGeom prst="straightConnector1">
            <a:avLst/>
          </a:prstGeom>
          <a:noFill/>
          <a:ln w="28575" cap="flat" cmpd="sng" algn="ctr">
            <a:solidFill>
              <a:srgbClr val="8064A2"/>
            </a:solidFill>
            <a:prstDash val="solid"/>
            <a:headEnd type="none" w="med" len="med"/>
            <a:tailEnd type="none" w="med" len="med"/>
          </a:ln>
          <a:effectLst/>
        </p:spPr>
      </p:cxnSp>
      <p:cxnSp>
        <p:nvCxnSpPr>
          <p:cNvPr id="70" name="Straight Arrow Connector 69"/>
          <p:cNvCxnSpPr>
            <a:stCxn id="50" idx="4"/>
            <a:endCxn id="43" idx="0"/>
          </p:cNvCxnSpPr>
          <p:nvPr/>
        </p:nvCxnSpPr>
        <p:spPr>
          <a:xfrm>
            <a:off x="3198735" y="1602344"/>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73" name="Straight Arrow Connector 72"/>
          <p:cNvCxnSpPr>
            <a:stCxn id="42" idx="3"/>
            <a:endCxn id="43" idx="7"/>
          </p:cNvCxnSpPr>
          <p:nvPr/>
        </p:nvCxnSpPr>
        <p:spPr>
          <a:xfrm flipH="1">
            <a:off x="3435073" y="1506052"/>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76" name="Straight Arrow Connector 75"/>
          <p:cNvCxnSpPr>
            <a:stCxn id="50" idx="5"/>
            <a:endCxn id="44" idx="1"/>
          </p:cNvCxnSpPr>
          <p:nvPr/>
        </p:nvCxnSpPr>
        <p:spPr>
          <a:xfrm>
            <a:off x="3431204" y="1506052"/>
            <a:ext cx="342383" cy="319078"/>
          </a:xfrm>
          <a:prstGeom prst="straightConnector1">
            <a:avLst/>
          </a:prstGeom>
          <a:noFill/>
          <a:ln w="28575" cap="flat" cmpd="sng" algn="ctr">
            <a:solidFill>
              <a:srgbClr val="8064A2"/>
            </a:solidFill>
            <a:prstDash val="solid"/>
            <a:headEnd type="none" w="med" len="med"/>
            <a:tailEnd type="none" w="med" len="med"/>
          </a:ln>
          <a:effectLst/>
        </p:spPr>
      </p:cxnSp>
      <p:cxnSp>
        <p:nvCxnSpPr>
          <p:cNvPr id="93" name="Straight Arrow Connector 92"/>
          <p:cNvCxnSpPr>
            <a:stCxn id="43" idx="4"/>
            <a:endCxn id="45" idx="1"/>
          </p:cNvCxnSpPr>
          <p:nvPr/>
        </p:nvCxnSpPr>
        <p:spPr>
          <a:xfrm>
            <a:off x="3202604" y="2391916"/>
            <a:ext cx="171427" cy="261615"/>
          </a:xfrm>
          <a:prstGeom prst="straightConnector1">
            <a:avLst/>
          </a:prstGeom>
          <a:noFill/>
          <a:ln w="28575" cap="flat" cmpd="sng" algn="ctr">
            <a:solidFill>
              <a:srgbClr val="8064A2"/>
            </a:solidFill>
            <a:prstDash val="solid"/>
            <a:headEnd type="none" w="med" len="med"/>
            <a:tailEnd type="none" w="med" len="med"/>
          </a:ln>
          <a:effectLst/>
        </p:spPr>
      </p:cxnSp>
      <p:cxnSp>
        <p:nvCxnSpPr>
          <p:cNvPr id="96" name="Straight Arrow Connector 95"/>
          <p:cNvCxnSpPr>
            <a:stCxn id="44" idx="4"/>
            <a:endCxn id="45" idx="7"/>
          </p:cNvCxnSpPr>
          <p:nvPr/>
        </p:nvCxnSpPr>
        <p:spPr>
          <a:xfrm flipH="1">
            <a:off x="3838970" y="2386361"/>
            <a:ext cx="167087" cy="267170"/>
          </a:xfrm>
          <a:prstGeom prst="straightConnector1">
            <a:avLst/>
          </a:prstGeom>
          <a:noFill/>
          <a:ln w="28575" cap="flat" cmpd="sng" algn="ctr">
            <a:solidFill>
              <a:srgbClr val="8064A2"/>
            </a:solidFill>
            <a:prstDash val="solid"/>
            <a:headEnd type="none" w="med" len="med"/>
            <a:tailEnd type="none" w="med" len="med"/>
          </a:ln>
          <a:effectLst/>
        </p:spPr>
      </p:cxnSp>
      <p:cxnSp>
        <p:nvCxnSpPr>
          <p:cNvPr id="99" name="Straight Arrow Connector 98"/>
          <p:cNvCxnSpPr>
            <a:stCxn id="32" idx="6"/>
            <a:endCxn id="50" idx="2"/>
          </p:cNvCxnSpPr>
          <p:nvPr/>
        </p:nvCxnSpPr>
        <p:spPr>
          <a:xfrm>
            <a:off x="1637600" y="1273583"/>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23" name="Rounded Rectangle 122"/>
          <p:cNvSpPr/>
          <p:nvPr/>
        </p:nvSpPr>
        <p:spPr>
          <a:xfrm>
            <a:off x="464975"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4" name="Oval 123"/>
          <p:cNvSpPr/>
          <p:nvPr/>
        </p:nvSpPr>
        <p:spPr>
          <a:xfrm>
            <a:off x="95536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25" name="Oval 124"/>
          <p:cNvSpPr/>
          <p:nvPr/>
        </p:nvSpPr>
        <p:spPr>
          <a:xfrm>
            <a:off x="955362" y="4866422"/>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126" name="Oval 125"/>
          <p:cNvSpPr/>
          <p:nvPr/>
        </p:nvSpPr>
        <p:spPr>
          <a:xfrm>
            <a:off x="955361" y="5694823"/>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E</a:t>
            </a:r>
            <a:endParaRPr lang="en-US" sz="1600" dirty="0">
              <a:solidFill>
                <a:schemeClr val="bg1"/>
              </a:solidFill>
              <a:latin typeface="Calibri"/>
            </a:endParaRPr>
          </a:p>
        </p:txBody>
      </p:sp>
      <p:cxnSp>
        <p:nvCxnSpPr>
          <p:cNvPr id="127" name="Straight Arrow Connector 126"/>
          <p:cNvCxnSpPr/>
          <p:nvPr/>
        </p:nvCxnSpPr>
        <p:spPr>
          <a:xfrm flipH="1">
            <a:off x="1284124" y="4739927"/>
            <a:ext cx="1" cy="126495"/>
          </a:xfrm>
          <a:prstGeom prst="straightConnector1">
            <a:avLst/>
          </a:prstGeom>
          <a:noFill/>
          <a:ln w="28575" cap="flat" cmpd="sng" algn="ctr">
            <a:solidFill>
              <a:srgbClr val="8064A2"/>
            </a:solidFill>
            <a:prstDash val="solid"/>
            <a:headEnd type="none" w="med" len="med"/>
            <a:tailEnd type="none" w="med" len="med"/>
          </a:ln>
          <a:effectLst/>
        </p:spPr>
      </p:cxnSp>
      <p:cxnSp>
        <p:nvCxnSpPr>
          <p:cNvPr id="128" name="Straight Arrow Connector 127"/>
          <p:cNvCxnSpPr/>
          <p:nvPr/>
        </p:nvCxnSpPr>
        <p:spPr>
          <a:xfrm flipH="1">
            <a:off x="1284123" y="5523945"/>
            <a:ext cx="1" cy="170878"/>
          </a:xfrm>
          <a:prstGeom prst="straightConnector1">
            <a:avLst/>
          </a:prstGeom>
          <a:noFill/>
          <a:ln w="28575" cap="flat" cmpd="sng" algn="ctr">
            <a:solidFill>
              <a:srgbClr val="8064A2"/>
            </a:solidFill>
            <a:prstDash val="solid"/>
            <a:headEnd type="none" w="med" len="med"/>
            <a:tailEnd type="none" w="med" len="med"/>
          </a:ln>
          <a:effectLst/>
        </p:spPr>
      </p:cxnSp>
      <p:sp>
        <p:nvSpPr>
          <p:cNvPr id="129" name="Rounded Rectangle 128"/>
          <p:cNvSpPr/>
          <p:nvPr/>
        </p:nvSpPr>
        <p:spPr>
          <a:xfrm>
            <a:off x="2764477"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0" name="Oval 129"/>
          <p:cNvSpPr/>
          <p:nvPr/>
        </p:nvSpPr>
        <p:spPr>
          <a:xfrm>
            <a:off x="3653536"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32" name="Oval 131"/>
          <p:cNvSpPr/>
          <p:nvPr/>
        </p:nvSpPr>
        <p:spPr>
          <a:xfrm>
            <a:off x="3253025" y="4866421"/>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sp>
        <p:nvSpPr>
          <p:cNvPr id="134" name="Oval 133"/>
          <p:cNvSpPr/>
          <p:nvPr/>
        </p:nvSpPr>
        <p:spPr>
          <a:xfrm>
            <a:off x="2845259"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35" name="Straight Arrow Connector 134"/>
          <p:cNvCxnSpPr/>
          <p:nvPr/>
        </p:nvCxnSpPr>
        <p:spPr>
          <a:xfrm flipH="1">
            <a:off x="3502783"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36" name="Straight Arrow Connector 135"/>
          <p:cNvCxnSpPr>
            <a:endCxn id="132" idx="7"/>
          </p:cNvCxnSpPr>
          <p:nvPr/>
        </p:nvCxnSpPr>
        <p:spPr>
          <a:xfrm flipH="1">
            <a:off x="3814256" y="4739927"/>
            <a:ext cx="170955"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37" name="Straight Arrow Connector 136"/>
          <p:cNvCxnSpPr>
            <a:endCxn id="132" idx="1"/>
          </p:cNvCxnSpPr>
          <p:nvPr/>
        </p:nvCxnSpPr>
        <p:spPr>
          <a:xfrm>
            <a:off x="3174021" y="4739927"/>
            <a:ext cx="175296" cy="222786"/>
          </a:xfrm>
          <a:prstGeom prst="straightConnector1">
            <a:avLst/>
          </a:prstGeom>
          <a:noFill/>
          <a:ln w="28575" cap="flat" cmpd="sng" algn="ctr">
            <a:solidFill>
              <a:srgbClr val="8064A2"/>
            </a:solidFill>
            <a:prstDash val="solid"/>
            <a:headEnd type="none" w="med" len="med"/>
            <a:tailEnd type="none" w="med" len="med"/>
          </a:ln>
          <a:effectLst/>
        </p:spPr>
      </p:cxnSp>
      <p:cxnSp>
        <p:nvCxnSpPr>
          <p:cNvPr id="142" name="Straight Arrow Connector 141"/>
          <p:cNvCxnSpPr/>
          <p:nvPr/>
        </p:nvCxnSpPr>
        <p:spPr>
          <a:xfrm>
            <a:off x="1612886" y="4411166"/>
            <a:ext cx="123237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48" name="Straight Arrow Connector 147"/>
          <p:cNvCxnSpPr/>
          <p:nvPr/>
        </p:nvCxnSpPr>
        <p:spPr>
          <a:xfrm flipH="1">
            <a:off x="1603259" y="4643635"/>
            <a:ext cx="1328667" cy="425054"/>
          </a:xfrm>
          <a:prstGeom prst="straightConnector1">
            <a:avLst/>
          </a:prstGeom>
          <a:noFill/>
          <a:ln w="28575" cap="flat" cmpd="sng" algn="ctr">
            <a:solidFill>
              <a:srgbClr val="8064A2"/>
            </a:solidFill>
            <a:prstDash val="solid"/>
            <a:headEnd type="none" w="med" len="med"/>
            <a:tailEnd type="none" w="med" len="med"/>
          </a:ln>
          <a:effectLst/>
        </p:spPr>
      </p:cxnSp>
      <p:cxnSp>
        <p:nvCxnSpPr>
          <p:cNvPr id="151" name="Straight Arrow Connector 150"/>
          <p:cNvCxnSpPr>
            <a:stCxn id="130" idx="3"/>
            <a:endCxn id="125" idx="6"/>
          </p:cNvCxnSpPr>
          <p:nvPr/>
        </p:nvCxnSpPr>
        <p:spPr>
          <a:xfrm flipH="1">
            <a:off x="1612885" y="4643635"/>
            <a:ext cx="2136943" cy="551549"/>
          </a:xfrm>
          <a:prstGeom prst="straightConnector1">
            <a:avLst/>
          </a:prstGeom>
          <a:noFill/>
          <a:ln w="28575" cap="flat" cmpd="sng" algn="ctr">
            <a:solidFill>
              <a:srgbClr val="8064A2"/>
            </a:solidFill>
            <a:prstDash val="solid"/>
            <a:headEnd type="none" w="med" len="med"/>
            <a:tailEnd type="none" w="med" len="med"/>
          </a:ln>
          <a:effectLst/>
        </p:spPr>
      </p:cxnSp>
      <p:cxnSp>
        <p:nvCxnSpPr>
          <p:cNvPr id="156" name="Straight Arrow Connector 155"/>
          <p:cNvCxnSpPr>
            <a:stCxn id="132" idx="4"/>
            <a:endCxn id="126" idx="6"/>
          </p:cNvCxnSpPr>
          <p:nvPr/>
        </p:nvCxnSpPr>
        <p:spPr>
          <a:xfrm flipH="1">
            <a:off x="1612884" y="5523944"/>
            <a:ext cx="1968903" cy="499641"/>
          </a:xfrm>
          <a:prstGeom prst="straightConnector1">
            <a:avLst/>
          </a:prstGeom>
          <a:noFill/>
          <a:ln w="28575" cap="flat" cmpd="sng" algn="ctr">
            <a:solidFill>
              <a:srgbClr val="8064A2"/>
            </a:solidFill>
            <a:prstDash val="solid"/>
            <a:headEnd type="none" w="med" len="med"/>
            <a:tailEnd type="none" w="med" len="med"/>
          </a:ln>
          <a:effectLst/>
        </p:spPr>
      </p:cxnSp>
      <p:sp>
        <p:nvSpPr>
          <p:cNvPr id="160" name="Rounded Rectangle 159"/>
          <p:cNvSpPr/>
          <p:nvPr/>
        </p:nvSpPr>
        <p:spPr>
          <a:xfrm>
            <a:off x="5122069"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1" name="Oval 160"/>
          <p:cNvSpPr/>
          <p:nvPr/>
        </p:nvSpPr>
        <p:spPr>
          <a:xfrm>
            <a:off x="5612457"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M1</a:t>
            </a:r>
            <a:endParaRPr lang="en-US" sz="1600" dirty="0">
              <a:solidFill>
                <a:schemeClr val="bg1"/>
              </a:solidFill>
              <a:latin typeface="Calibri"/>
            </a:endParaRPr>
          </a:p>
        </p:txBody>
      </p:sp>
      <p:sp>
        <p:nvSpPr>
          <p:cNvPr id="166" name="Rounded Rectangle 165"/>
          <p:cNvSpPr/>
          <p:nvPr/>
        </p:nvSpPr>
        <p:spPr>
          <a:xfrm>
            <a:off x="7421571" y="4010210"/>
            <a:ext cx="1638300" cy="2461901"/>
          </a:xfrm>
          <a:prstGeom prst="roundRect">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7" name="Oval 166"/>
          <p:cNvSpPr/>
          <p:nvPr/>
        </p:nvSpPr>
        <p:spPr>
          <a:xfrm>
            <a:off x="8310630"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3</a:t>
            </a:r>
          </a:p>
        </p:txBody>
      </p:sp>
      <p:sp>
        <p:nvSpPr>
          <p:cNvPr id="169" name="Oval 168"/>
          <p:cNvSpPr/>
          <p:nvPr/>
        </p:nvSpPr>
        <p:spPr>
          <a:xfrm>
            <a:off x="7502353" y="4082404"/>
            <a:ext cx="657523" cy="657523"/>
          </a:xfrm>
          <a:prstGeom prst="ellipse">
            <a:avLst/>
          </a:prstGeom>
          <a:solidFill>
            <a:srgbClr val="FF000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smtClean="0">
                <a:solidFill>
                  <a:schemeClr val="bg1"/>
                </a:solidFill>
                <a:latin typeface="Calibri"/>
              </a:rPr>
              <a:t>M</a:t>
            </a:r>
            <a:r>
              <a:rPr lang="en-US" sz="1600" dirty="0">
                <a:solidFill>
                  <a:schemeClr val="bg1"/>
                </a:solidFill>
                <a:latin typeface="Calibri"/>
              </a:rPr>
              <a:t>2</a:t>
            </a:r>
          </a:p>
        </p:txBody>
      </p:sp>
      <p:cxnSp>
        <p:nvCxnSpPr>
          <p:cNvPr id="170" name="Straight Arrow Connector 169"/>
          <p:cNvCxnSpPr/>
          <p:nvPr/>
        </p:nvCxnSpPr>
        <p:spPr>
          <a:xfrm flipH="1">
            <a:off x="8159877" y="4411166"/>
            <a:ext cx="150753" cy="0"/>
          </a:xfrm>
          <a:prstGeom prst="straightConnector1">
            <a:avLst/>
          </a:prstGeom>
          <a:noFill/>
          <a:ln w="28575" cap="flat" cmpd="sng" algn="ctr">
            <a:solidFill>
              <a:srgbClr val="8064A2"/>
            </a:solidFill>
            <a:prstDash val="solid"/>
            <a:headEnd type="none" w="med" len="med"/>
            <a:tailEnd type="none" w="med" len="med"/>
          </a:ln>
          <a:effectLst/>
        </p:spPr>
      </p:cxnSp>
      <p:cxnSp>
        <p:nvCxnSpPr>
          <p:cNvPr id="173" name="Straight Arrow Connector 172"/>
          <p:cNvCxnSpPr/>
          <p:nvPr/>
        </p:nvCxnSpPr>
        <p:spPr>
          <a:xfrm>
            <a:off x="6269980" y="4411166"/>
            <a:ext cx="1232373" cy="0"/>
          </a:xfrm>
          <a:prstGeom prst="straightConnector1">
            <a:avLst/>
          </a:prstGeom>
          <a:noFill/>
          <a:ln w="28575" cap="flat" cmpd="sng" algn="ctr">
            <a:solidFill>
              <a:srgbClr val="8064A2"/>
            </a:solidFill>
            <a:prstDash val="solid"/>
            <a:headEnd type="none" w="med" len="med"/>
            <a:tailEnd type="none" w="med" len="med"/>
          </a:ln>
          <a:effectLst/>
        </p:spPr>
      </p:cxnSp>
      <p:sp>
        <p:nvSpPr>
          <p:cNvPr id="178" name="Oval 177"/>
          <p:cNvSpPr/>
          <p:nvPr/>
        </p:nvSpPr>
        <p:spPr>
          <a:xfrm>
            <a:off x="7492267" y="4868207"/>
            <a:ext cx="657523" cy="663078"/>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sp>
        <p:nvSpPr>
          <p:cNvPr id="179" name="Oval 178"/>
          <p:cNvSpPr/>
          <p:nvPr/>
        </p:nvSpPr>
        <p:spPr>
          <a:xfrm>
            <a:off x="8295720" y="4868207"/>
            <a:ext cx="657523" cy="657523"/>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L2</a:t>
            </a:r>
          </a:p>
        </p:txBody>
      </p:sp>
      <p:cxnSp>
        <p:nvCxnSpPr>
          <p:cNvPr id="180" name="Straight Arrow Connector 179"/>
          <p:cNvCxnSpPr/>
          <p:nvPr/>
        </p:nvCxnSpPr>
        <p:spPr>
          <a:xfrm flipH="1">
            <a:off x="8624482" y="4741713"/>
            <a:ext cx="3868"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181" name="Straight Arrow Connector 180"/>
          <p:cNvCxnSpPr/>
          <p:nvPr/>
        </p:nvCxnSpPr>
        <p:spPr>
          <a:xfrm>
            <a:off x="7817160" y="4741713"/>
            <a:ext cx="3869" cy="126494"/>
          </a:xfrm>
          <a:prstGeom prst="straightConnector1">
            <a:avLst/>
          </a:prstGeom>
          <a:noFill/>
          <a:ln w="28575" cap="flat" cmpd="sng" algn="ctr">
            <a:solidFill>
              <a:srgbClr val="8064A2"/>
            </a:solidFill>
            <a:prstDash val="solid"/>
            <a:headEnd type="none" w="med" len="med"/>
            <a:tailEnd type="none" w="med" len="med"/>
          </a:ln>
          <a:effectLst/>
        </p:spPr>
      </p:cxnSp>
      <p:cxnSp>
        <p:nvCxnSpPr>
          <p:cNvPr id="182" name="Straight Arrow Connector 181"/>
          <p:cNvCxnSpPr/>
          <p:nvPr/>
        </p:nvCxnSpPr>
        <p:spPr>
          <a:xfrm flipH="1">
            <a:off x="8053498" y="4645421"/>
            <a:ext cx="339469" cy="319892"/>
          </a:xfrm>
          <a:prstGeom prst="straightConnector1">
            <a:avLst/>
          </a:prstGeom>
          <a:noFill/>
          <a:ln w="28575" cap="flat" cmpd="sng" algn="ctr">
            <a:solidFill>
              <a:srgbClr val="8064A2"/>
            </a:solidFill>
            <a:prstDash val="solid"/>
            <a:headEnd type="none" w="med" len="med"/>
            <a:tailEnd type="none" w="med" len="med"/>
          </a:ln>
          <a:effectLst/>
        </p:spPr>
      </p:cxnSp>
      <p:cxnSp>
        <p:nvCxnSpPr>
          <p:cNvPr id="183" name="Straight Arrow Connector 182"/>
          <p:cNvCxnSpPr/>
          <p:nvPr/>
        </p:nvCxnSpPr>
        <p:spPr>
          <a:xfrm>
            <a:off x="8049629" y="4645421"/>
            <a:ext cx="342383" cy="319078"/>
          </a:xfrm>
          <a:prstGeom prst="straightConnector1">
            <a:avLst/>
          </a:prstGeom>
          <a:noFill/>
          <a:ln w="28575" cap="flat" cmpd="sng" algn="ctr">
            <a:solidFill>
              <a:srgbClr val="8064A2"/>
            </a:solidFill>
            <a:prstDash val="solid"/>
            <a:headEnd type="none" w="med" len="med"/>
            <a:tailEnd type="none" w="med" len="med"/>
          </a:ln>
          <a:effectLst/>
        </p:spPr>
      </p:cxnSp>
      <p:sp>
        <p:nvSpPr>
          <p:cNvPr id="184" name="Oval 183"/>
          <p:cNvSpPr/>
          <p:nvPr/>
        </p:nvSpPr>
        <p:spPr>
          <a:xfrm>
            <a:off x="7892058" y="5694823"/>
            <a:ext cx="657523" cy="663078"/>
          </a:xfrm>
          <a:prstGeom prst="ellipse">
            <a:avLst/>
          </a:prstGeom>
          <a:solidFill>
            <a:srgbClr val="0070C0"/>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chemeClr val="bg1"/>
                </a:solidFill>
                <a:latin typeface="Calibri"/>
              </a:rPr>
              <a:t>L1</a:t>
            </a:r>
          </a:p>
        </p:txBody>
      </p:sp>
      <p:cxnSp>
        <p:nvCxnSpPr>
          <p:cNvPr id="185" name="Straight Arrow Connector 184"/>
          <p:cNvCxnSpPr>
            <a:stCxn id="178" idx="4"/>
            <a:endCxn id="184" idx="1"/>
          </p:cNvCxnSpPr>
          <p:nvPr/>
        </p:nvCxnSpPr>
        <p:spPr>
          <a:xfrm>
            <a:off x="7821029" y="5531285"/>
            <a:ext cx="167321" cy="260644"/>
          </a:xfrm>
          <a:prstGeom prst="straightConnector1">
            <a:avLst/>
          </a:prstGeom>
          <a:noFill/>
          <a:ln w="28575" cap="flat" cmpd="sng" algn="ctr">
            <a:solidFill>
              <a:srgbClr val="8064A2"/>
            </a:solidFill>
            <a:prstDash val="solid"/>
            <a:headEnd type="none" w="med" len="med"/>
            <a:tailEnd type="none" w="med" len="med"/>
          </a:ln>
          <a:effectLst/>
        </p:spPr>
      </p:cxnSp>
      <p:cxnSp>
        <p:nvCxnSpPr>
          <p:cNvPr id="186" name="Straight Arrow Connector 185"/>
          <p:cNvCxnSpPr>
            <a:stCxn id="179" idx="4"/>
            <a:endCxn id="184" idx="7"/>
          </p:cNvCxnSpPr>
          <p:nvPr/>
        </p:nvCxnSpPr>
        <p:spPr>
          <a:xfrm flipH="1">
            <a:off x="8453289" y="5525730"/>
            <a:ext cx="171193" cy="266199"/>
          </a:xfrm>
          <a:prstGeom prst="straightConnector1">
            <a:avLst/>
          </a:prstGeom>
          <a:noFill/>
          <a:ln w="28575" cap="flat" cmpd="sng" algn="ctr">
            <a:solidFill>
              <a:srgbClr val="8064A2"/>
            </a:solidFill>
            <a:prstDash val="solid"/>
            <a:headEnd type="none" w="med" len="med"/>
            <a:tailEnd type="none" w="med" len="med"/>
          </a:ln>
          <a:effectLst/>
        </p:spPr>
      </p:cxnSp>
      <p:cxnSp>
        <p:nvCxnSpPr>
          <p:cNvPr id="195" name="Straight Arrow Connector 194"/>
          <p:cNvCxnSpPr>
            <a:stCxn id="161" idx="4"/>
            <a:endCxn id="178" idx="2"/>
          </p:cNvCxnSpPr>
          <p:nvPr/>
        </p:nvCxnSpPr>
        <p:spPr>
          <a:xfrm>
            <a:off x="5941219" y="4739927"/>
            <a:ext cx="1551048" cy="459819"/>
          </a:xfrm>
          <a:prstGeom prst="straightConnector1">
            <a:avLst/>
          </a:prstGeom>
          <a:noFill/>
          <a:ln w="28575" cap="flat" cmpd="sng" algn="ctr">
            <a:solidFill>
              <a:srgbClr val="8064A2"/>
            </a:solidFill>
            <a:prstDash val="solid"/>
            <a:headEnd type="none" w="med" len="med"/>
            <a:tailEnd type="none" w="med" len="med"/>
          </a:ln>
          <a:effectLst/>
        </p:spPr>
      </p:cxnSp>
      <p:sp>
        <p:nvSpPr>
          <p:cNvPr id="203" name="TextBox 202"/>
          <p:cNvSpPr txBox="1"/>
          <p:nvPr/>
        </p:nvSpPr>
        <p:spPr>
          <a:xfrm>
            <a:off x="9245748" y="3334528"/>
            <a:ext cx="678884" cy="2646878"/>
          </a:xfrm>
          <a:prstGeom prst="rect">
            <a:avLst/>
          </a:prstGeom>
          <a:noFill/>
        </p:spPr>
        <p:txBody>
          <a:bodyPr wrap="square" rtlCol="0">
            <a:spAutoFit/>
          </a:bodyPr>
          <a:lstStyle/>
          <a:p>
            <a:r>
              <a:rPr lang="is-IS" sz="16600" dirty="0" smtClean="0"/>
              <a:t>…</a:t>
            </a:r>
            <a:endParaRPr lang="en-US" sz="16600" dirty="0"/>
          </a:p>
        </p:txBody>
      </p:sp>
      <p:sp>
        <p:nvSpPr>
          <p:cNvPr id="204" name="TextBox 203"/>
          <p:cNvSpPr txBox="1"/>
          <p:nvPr/>
        </p:nvSpPr>
        <p:spPr>
          <a:xfrm>
            <a:off x="4799757" y="88778"/>
            <a:ext cx="678884" cy="2646878"/>
          </a:xfrm>
          <a:prstGeom prst="rect">
            <a:avLst/>
          </a:prstGeom>
          <a:noFill/>
        </p:spPr>
        <p:txBody>
          <a:bodyPr wrap="square" rtlCol="0">
            <a:spAutoFit/>
          </a:bodyPr>
          <a:lstStyle/>
          <a:p>
            <a:r>
              <a:rPr lang="is-IS" sz="16600" dirty="0" smtClean="0"/>
              <a:t>…</a:t>
            </a:r>
            <a:endParaRPr lang="en-US" sz="16600" dirty="0"/>
          </a:p>
        </p:txBody>
      </p:sp>
      <p:sp>
        <p:nvSpPr>
          <p:cNvPr id="2" name="Slide Number Placeholder 1"/>
          <p:cNvSpPr>
            <a:spLocks noGrp="1"/>
          </p:cNvSpPr>
          <p:nvPr>
            <p:ph type="sldNum" sz="quarter" idx="12"/>
          </p:nvPr>
        </p:nvSpPr>
        <p:spPr/>
        <p:txBody>
          <a:bodyPr/>
          <a:lstStyle/>
          <a:p>
            <a:fld id="{FBD09BE4-F894-564E-A97D-A1981632AA78}" type="slidenum">
              <a:rPr lang="en-US" smtClean="0"/>
              <a:t>48</a:t>
            </a:fld>
            <a:endParaRPr lang="en-US"/>
          </a:p>
        </p:txBody>
      </p:sp>
      <p:sp>
        <p:nvSpPr>
          <p:cNvPr id="77" name="TextBox 76"/>
          <p:cNvSpPr txBox="1"/>
          <p:nvPr/>
        </p:nvSpPr>
        <p:spPr>
          <a:xfrm>
            <a:off x="561457" y="271478"/>
            <a:ext cx="4158831" cy="369332"/>
          </a:xfrm>
          <a:prstGeom prst="rect">
            <a:avLst/>
          </a:prstGeom>
          <a:noFill/>
        </p:spPr>
        <p:txBody>
          <a:bodyPr wrap="none" rtlCol="0">
            <a:spAutoFit/>
          </a:bodyPr>
          <a:lstStyle/>
          <a:p>
            <a:r>
              <a:rPr lang="en-US" b="1" dirty="0" smtClean="0"/>
              <a:t>Base Data </a:t>
            </a:r>
            <a:r>
              <a:rPr lang="en-US" b="1" dirty="0"/>
              <a:t>Structure–aware </a:t>
            </a:r>
            <a:r>
              <a:rPr lang="en-US" b="1" dirty="0" smtClean="0"/>
              <a:t>configuration </a:t>
            </a:r>
            <a:endParaRPr lang="en-US" b="1" dirty="0"/>
          </a:p>
        </p:txBody>
      </p:sp>
      <p:sp>
        <p:nvSpPr>
          <p:cNvPr id="78" name="TextBox 77"/>
          <p:cNvSpPr txBox="1"/>
          <p:nvPr/>
        </p:nvSpPr>
        <p:spPr>
          <a:xfrm>
            <a:off x="500282" y="3468554"/>
            <a:ext cx="4684167" cy="369332"/>
          </a:xfrm>
          <a:prstGeom prst="rect">
            <a:avLst/>
          </a:prstGeom>
          <a:noFill/>
        </p:spPr>
        <p:txBody>
          <a:bodyPr wrap="none" rtlCol="0">
            <a:spAutoFit/>
          </a:bodyPr>
          <a:lstStyle/>
          <a:p>
            <a:r>
              <a:rPr lang="en-US" b="1" dirty="0" smtClean="0"/>
              <a:t>Derived Data Structure–unaware configuration </a:t>
            </a:r>
            <a:endParaRPr lang="en-US" b="1" dirty="0"/>
          </a:p>
        </p:txBody>
      </p:sp>
      <p:sp>
        <p:nvSpPr>
          <p:cNvPr id="79" name="TextBox 78"/>
          <p:cNvSpPr txBox="1"/>
          <p:nvPr/>
        </p:nvSpPr>
        <p:spPr>
          <a:xfrm>
            <a:off x="10624215" y="4036010"/>
            <a:ext cx="1282723"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kern="0" dirty="0" smtClean="0">
                <a:solidFill>
                  <a:sysClr val="windowText" lastClr="000000"/>
                </a:solidFill>
                <a:latin typeface="Calibri"/>
              </a:rPr>
              <a:t>     Assigned</a:t>
            </a:r>
            <a:endParaRPr lang="en-US" kern="0" dirty="0">
              <a:solidFill>
                <a:sysClr val="windowText" lastClr="000000"/>
              </a:solidFill>
              <a:latin typeface="Calibri"/>
            </a:endParaRPr>
          </a:p>
          <a:p>
            <a:pPr>
              <a:defRPr/>
            </a:pPr>
            <a:r>
              <a:rPr lang="en-US" kern="0" dirty="0" smtClean="0">
                <a:solidFill>
                  <a:sysClr val="windowText" lastClr="000000"/>
                </a:solidFill>
                <a:latin typeface="Calibri"/>
              </a:rPr>
              <a:t>     Owned</a:t>
            </a:r>
            <a:endParaRPr lang="en-US" kern="0" dirty="0">
              <a:solidFill>
                <a:sysClr val="windowText" lastClr="000000"/>
              </a:solidFill>
              <a:latin typeface="Calibri"/>
            </a:endParaRPr>
          </a:p>
        </p:txBody>
      </p:sp>
      <p:sp>
        <p:nvSpPr>
          <p:cNvPr id="80" name="Oval 79"/>
          <p:cNvSpPr/>
          <p:nvPr/>
        </p:nvSpPr>
        <p:spPr>
          <a:xfrm>
            <a:off x="10744199" y="4143916"/>
            <a:ext cx="193431" cy="193431"/>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10748985" y="4413128"/>
            <a:ext cx="193431" cy="193431"/>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812597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Partitioning Quality</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6080"/>
            <a:ext cx="12192000" cy="4444869"/>
          </a:xfrm>
          <a:prstGeom prst="rect">
            <a:avLst/>
          </a:prstGeom>
        </p:spPr>
      </p:pic>
      <p:sp>
        <p:nvSpPr>
          <p:cNvPr id="3" name="TextBox 2"/>
          <p:cNvSpPr txBox="1"/>
          <p:nvPr/>
        </p:nvSpPr>
        <p:spPr>
          <a:xfrm>
            <a:off x="424542" y="6090556"/>
            <a:ext cx="11382347" cy="461665"/>
          </a:xfrm>
          <a:prstGeom prst="rect">
            <a:avLst/>
          </a:prstGeom>
          <a:noFill/>
        </p:spPr>
        <p:txBody>
          <a:bodyPr wrap="none" rtlCol="0">
            <a:spAutoFit/>
          </a:bodyPr>
          <a:lstStyle/>
          <a:p>
            <a:r>
              <a:rPr lang="en-US" sz="2400" dirty="0" smtClean="0">
                <a:latin typeface="Gill Sans MT" charset="0"/>
                <a:ea typeface="Gill Sans MT" charset="0"/>
                <a:cs typeface="Gill Sans MT" charset="0"/>
              </a:rPr>
              <a:t>Reduction in cross-partition accesses for each run (y-axis: reduction ratio: higher is better)</a:t>
            </a:r>
            <a:endParaRPr lang="en-US" sz="2400" dirty="0">
              <a:latin typeface="Gill Sans MT" charset="0"/>
              <a:ea typeface="Gill Sans MT" charset="0"/>
              <a:cs typeface="Gill Sans MT" charset="0"/>
            </a:endParaRPr>
          </a:p>
        </p:txBody>
      </p:sp>
      <p:sp>
        <p:nvSpPr>
          <p:cNvPr id="4" name="Slide Number Placeholder 3"/>
          <p:cNvSpPr>
            <a:spLocks noGrp="1"/>
          </p:cNvSpPr>
          <p:nvPr>
            <p:ph type="sldNum" sz="quarter" idx="12"/>
          </p:nvPr>
        </p:nvSpPr>
        <p:spPr/>
        <p:txBody>
          <a:bodyPr/>
          <a:lstStyle/>
          <a:p>
            <a:fld id="{FBD09BE4-F894-564E-A97D-A1981632AA78}" type="slidenum">
              <a:rPr lang="en-US" smtClean="0"/>
              <a:t>49</a:t>
            </a:fld>
            <a:endParaRPr lang="en-US"/>
          </a:p>
        </p:txBody>
      </p:sp>
    </p:spTree>
    <p:extLst>
      <p:ext uri="{BB962C8B-B14F-4D97-AF65-F5344CB8AC3E}">
        <p14:creationId xmlns:p14="http://schemas.microsoft.com/office/powerpoint/2010/main" val="18558430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Heap Partitioning </a:t>
            </a:r>
            <a:endParaRPr lang="en-US" sz="5400" dirty="0"/>
          </a:p>
        </p:txBody>
      </p:sp>
      <p:sp>
        <p:nvSpPr>
          <p:cNvPr id="3" name="Content Placeholder 2"/>
          <p:cNvSpPr>
            <a:spLocks noGrp="1"/>
          </p:cNvSpPr>
          <p:nvPr>
            <p:ph idx="1"/>
          </p:nvPr>
        </p:nvSpPr>
        <p:spPr/>
        <p:txBody>
          <a:bodyPr>
            <a:normAutofit/>
          </a:bodyPr>
          <a:lstStyle/>
          <a:p>
            <a:r>
              <a:rPr lang="en-US" dirty="0"/>
              <a:t>OS-driven memory locality optimizations </a:t>
            </a:r>
            <a:r>
              <a:rPr lang="en-US" sz="2200" dirty="0">
                <a:solidFill>
                  <a:prstClr val="black">
                    <a:lumMod val="65000"/>
                    <a:lumOff val="35000"/>
                  </a:prstClr>
                </a:solidFill>
              </a:rPr>
              <a:t>(</a:t>
            </a:r>
            <a:r>
              <a:rPr lang="en-US" sz="2200" dirty="0" err="1">
                <a:solidFill>
                  <a:prstClr val="black">
                    <a:lumMod val="65000"/>
                    <a:lumOff val="35000"/>
                  </a:prstClr>
                </a:solidFill>
              </a:rPr>
              <a:t>Jantz</a:t>
            </a:r>
            <a:r>
              <a:rPr lang="en-US" sz="2200" dirty="0">
                <a:solidFill>
                  <a:prstClr val="black">
                    <a:lumMod val="65000"/>
                    <a:lumOff val="35000"/>
                  </a:prstClr>
                </a:solidFill>
              </a:rPr>
              <a:t> et al. 2015)</a:t>
            </a:r>
            <a:r>
              <a:rPr lang="en-US" dirty="0"/>
              <a:t>  </a:t>
            </a:r>
          </a:p>
          <a:p>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5</a:t>
            </a:fld>
            <a:endParaRPr lang="en-US"/>
          </a:p>
        </p:txBody>
      </p:sp>
      <p:sp>
        <p:nvSpPr>
          <p:cNvPr id="27" name="Oval 26"/>
          <p:cNvSpPr/>
          <p:nvPr/>
        </p:nvSpPr>
        <p:spPr>
          <a:xfrm>
            <a:off x="8610600" y="3041693"/>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Oval 27"/>
          <p:cNvSpPr/>
          <p:nvPr/>
        </p:nvSpPr>
        <p:spPr>
          <a:xfrm>
            <a:off x="7632700" y="2933546"/>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Oval 28"/>
          <p:cNvSpPr/>
          <p:nvPr/>
        </p:nvSpPr>
        <p:spPr>
          <a:xfrm>
            <a:off x="8039100" y="3531832"/>
            <a:ext cx="406400" cy="406400"/>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Oval 29"/>
          <p:cNvSpPr/>
          <p:nvPr/>
        </p:nvSpPr>
        <p:spPr>
          <a:xfrm>
            <a:off x="10509770" y="5017140"/>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Oval 30"/>
          <p:cNvSpPr/>
          <p:nvPr/>
        </p:nvSpPr>
        <p:spPr>
          <a:xfrm>
            <a:off x="10527259" y="5718078"/>
            <a:ext cx="406400" cy="406400"/>
          </a:xfrm>
          <a:prstGeom prst="ellips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31"/>
          <p:cNvSpPr/>
          <p:nvPr/>
        </p:nvSpPr>
        <p:spPr>
          <a:xfrm>
            <a:off x="5608874" y="5443009"/>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p:cNvSpPr/>
          <p:nvPr/>
        </p:nvSpPr>
        <p:spPr>
          <a:xfrm>
            <a:off x="6391916" y="5453288"/>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Oval 33"/>
          <p:cNvSpPr/>
          <p:nvPr/>
        </p:nvSpPr>
        <p:spPr>
          <a:xfrm>
            <a:off x="5892800" y="5933631"/>
            <a:ext cx="406400" cy="406400"/>
          </a:xfrm>
          <a:prstGeom prst="ellipse">
            <a:avLst/>
          </a:prstGeom>
          <a:solidFill>
            <a:schemeClr val="accent5"/>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5" name="Straight Connector 34"/>
          <p:cNvCxnSpPr>
            <a:stCxn id="29" idx="5"/>
            <a:endCxn id="32" idx="0"/>
          </p:cNvCxnSpPr>
          <p:nvPr/>
        </p:nvCxnSpPr>
        <p:spPr>
          <a:xfrm>
            <a:off x="8957484" y="3388577"/>
            <a:ext cx="1755486" cy="162856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stCxn id="31" idx="6"/>
            <a:endCxn id="32" idx="2"/>
          </p:cNvCxnSpPr>
          <p:nvPr/>
        </p:nvCxnSpPr>
        <p:spPr>
          <a:xfrm>
            <a:off x="8445500" y="3735032"/>
            <a:ext cx="2064270" cy="148530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stCxn id="30" idx="6"/>
            <a:endCxn id="29" idx="2"/>
          </p:cNvCxnSpPr>
          <p:nvPr/>
        </p:nvCxnSpPr>
        <p:spPr>
          <a:xfrm>
            <a:off x="8039100" y="3136746"/>
            <a:ext cx="571500" cy="10814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a:stCxn id="34" idx="4"/>
            <a:endCxn id="36" idx="1"/>
          </p:cNvCxnSpPr>
          <p:nvPr/>
        </p:nvCxnSpPr>
        <p:spPr>
          <a:xfrm>
            <a:off x="5812074" y="5849409"/>
            <a:ext cx="140242" cy="1437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a:stCxn id="32" idx="4"/>
            <a:endCxn id="33" idx="0"/>
          </p:cNvCxnSpPr>
          <p:nvPr/>
        </p:nvCxnSpPr>
        <p:spPr>
          <a:xfrm>
            <a:off x="10712970" y="5423540"/>
            <a:ext cx="17489" cy="2945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a:stCxn id="35" idx="5"/>
            <a:endCxn id="33" idx="1"/>
          </p:cNvCxnSpPr>
          <p:nvPr/>
        </p:nvCxnSpPr>
        <p:spPr>
          <a:xfrm flipV="1">
            <a:off x="6738800" y="5777594"/>
            <a:ext cx="3847975" cy="2257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a:stCxn id="36" idx="5"/>
            <a:endCxn id="33" idx="3"/>
          </p:cNvCxnSpPr>
          <p:nvPr/>
        </p:nvCxnSpPr>
        <p:spPr>
          <a:xfrm flipV="1">
            <a:off x="6239684" y="6064962"/>
            <a:ext cx="4347091" cy="21555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a:stCxn id="31" idx="4"/>
            <a:endCxn id="35" idx="7"/>
          </p:cNvCxnSpPr>
          <p:nvPr/>
        </p:nvCxnSpPr>
        <p:spPr>
          <a:xfrm flipH="1">
            <a:off x="6738800" y="3938232"/>
            <a:ext cx="1503500" cy="15745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a:stCxn id="29" idx="3"/>
            <a:endCxn id="31" idx="7"/>
          </p:cNvCxnSpPr>
          <p:nvPr/>
        </p:nvCxnSpPr>
        <p:spPr>
          <a:xfrm flipH="1">
            <a:off x="8385984" y="3388577"/>
            <a:ext cx="284132" cy="202771"/>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a:stCxn id="30" idx="5"/>
            <a:endCxn id="31" idx="1"/>
          </p:cNvCxnSpPr>
          <p:nvPr/>
        </p:nvCxnSpPr>
        <p:spPr>
          <a:xfrm>
            <a:off x="7979584" y="3280430"/>
            <a:ext cx="119032" cy="31091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a:stCxn id="30" idx="3"/>
            <a:endCxn id="34" idx="0"/>
          </p:cNvCxnSpPr>
          <p:nvPr/>
        </p:nvCxnSpPr>
        <p:spPr>
          <a:xfrm flipH="1">
            <a:off x="5812074" y="3280430"/>
            <a:ext cx="1880142" cy="216257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a:stCxn id="35" idx="3"/>
            <a:endCxn id="36" idx="7"/>
          </p:cNvCxnSpPr>
          <p:nvPr/>
        </p:nvCxnSpPr>
        <p:spPr>
          <a:xfrm flipH="1">
            <a:off x="6239684" y="5800172"/>
            <a:ext cx="211748" cy="1929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8" name="Rounded Rectangle 47"/>
          <p:cNvSpPr/>
          <p:nvPr/>
        </p:nvSpPr>
        <p:spPr>
          <a:xfrm>
            <a:off x="7386634" y="2882163"/>
            <a:ext cx="1728787" cy="1218348"/>
          </a:xfrm>
          <a:prstGeom prst="roundRect">
            <a:avLst/>
          </a:prstGeom>
          <a:noFill/>
          <a:ln w="28575">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9" name="Rounded Rectangle 48"/>
          <p:cNvSpPr/>
          <p:nvPr/>
        </p:nvSpPr>
        <p:spPr>
          <a:xfrm>
            <a:off x="5469171" y="5294950"/>
            <a:ext cx="1427735" cy="1100307"/>
          </a:xfrm>
          <a:prstGeom prst="roundRect">
            <a:avLst/>
          </a:prstGeom>
          <a:noFill/>
          <a:ln w="28575">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0" name="Rounded Rectangle 49"/>
          <p:cNvSpPr/>
          <p:nvPr/>
        </p:nvSpPr>
        <p:spPr>
          <a:xfrm>
            <a:off x="10247351" y="4918482"/>
            <a:ext cx="881837" cy="1330295"/>
          </a:xfrm>
          <a:prstGeom prst="roundRect">
            <a:avLst/>
          </a:prstGeom>
          <a:noFill/>
          <a:ln w="28575">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113530">
            <a:off x="10997996" y="4955598"/>
            <a:ext cx="1160427" cy="1160427"/>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8870867">
            <a:off x="4296788" y="5138979"/>
            <a:ext cx="1334306" cy="1334306"/>
          </a:xfrm>
          <a:prstGeom prst="rect">
            <a:avLst/>
          </a:prstGeom>
        </p:spPr>
      </p:pic>
      <p:pic>
        <p:nvPicPr>
          <p:cNvPr id="51" name="Picture 5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06524" y="2231929"/>
            <a:ext cx="1334306" cy="1334306"/>
          </a:xfrm>
          <a:prstGeom prst="rect">
            <a:avLst/>
          </a:prstGeom>
        </p:spPr>
      </p:pic>
      <p:sp>
        <p:nvSpPr>
          <p:cNvPr id="53" name="Rounded Rectangle 52"/>
          <p:cNvSpPr/>
          <p:nvPr/>
        </p:nvSpPr>
        <p:spPr>
          <a:xfrm>
            <a:off x="1734649" y="2334728"/>
            <a:ext cx="8722702" cy="276664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a:solidFill>
                  <a:schemeClr val="bg1"/>
                </a:solidFill>
              </a:rPr>
              <a:t>The </a:t>
            </a:r>
            <a:r>
              <a:rPr lang="en-US" sz="4400" b="1" dirty="0">
                <a:solidFill>
                  <a:schemeClr val="bg1"/>
                </a:solidFill>
              </a:rPr>
              <a:t>granularity</a:t>
            </a:r>
            <a:r>
              <a:rPr lang="en-US" sz="4400" dirty="0">
                <a:solidFill>
                  <a:schemeClr val="bg1"/>
                </a:solidFill>
              </a:rPr>
              <a:t> at which partitions are created is a key factor</a:t>
            </a:r>
          </a:p>
        </p:txBody>
      </p:sp>
    </p:spTree>
    <p:extLst>
      <p:ext uri="{BB962C8B-B14F-4D97-AF65-F5344CB8AC3E}">
        <p14:creationId xmlns:p14="http://schemas.microsoft.com/office/powerpoint/2010/main" val="1848520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3"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6080"/>
            <a:ext cx="12192000" cy="4444869"/>
          </a:xfrm>
          <a:prstGeom prst="rect">
            <a:avLst/>
          </a:prstGeom>
        </p:spPr>
      </p:pic>
      <p:sp>
        <p:nvSpPr>
          <p:cNvPr id="2" name="Title 1"/>
          <p:cNvSpPr>
            <a:spLocks noGrp="1"/>
          </p:cNvSpPr>
          <p:nvPr>
            <p:ph type="title"/>
          </p:nvPr>
        </p:nvSpPr>
        <p:spPr/>
        <p:txBody>
          <a:bodyPr/>
          <a:lstStyle/>
          <a:p>
            <a:r>
              <a:rPr lang="en-US" dirty="0" smtClean="0"/>
              <a:t>Evaluating Partitioning Quality</a:t>
            </a:r>
            <a:endParaRPr lang="en-US" dirty="0"/>
          </a:p>
        </p:txBody>
      </p:sp>
      <p:sp>
        <p:nvSpPr>
          <p:cNvPr id="3" name="TextBox 2"/>
          <p:cNvSpPr txBox="1"/>
          <p:nvPr/>
        </p:nvSpPr>
        <p:spPr>
          <a:xfrm>
            <a:off x="424542" y="6090556"/>
            <a:ext cx="11382347" cy="461665"/>
          </a:xfrm>
          <a:prstGeom prst="rect">
            <a:avLst/>
          </a:prstGeom>
          <a:noFill/>
        </p:spPr>
        <p:txBody>
          <a:bodyPr wrap="none" rtlCol="0">
            <a:spAutoFit/>
          </a:bodyPr>
          <a:lstStyle/>
          <a:p>
            <a:r>
              <a:rPr lang="en-US" sz="2400" dirty="0" smtClean="0">
                <a:latin typeface="Gill Sans MT" charset="0"/>
                <a:ea typeface="Gill Sans MT" charset="0"/>
                <a:cs typeface="Gill Sans MT" charset="0"/>
              </a:rPr>
              <a:t>Reduction in cross-partition accesses for each run (y-axis: reduction ratio: higher is better)</a:t>
            </a:r>
            <a:endParaRPr lang="en-US" sz="2400" dirty="0">
              <a:latin typeface="Gill Sans MT" charset="0"/>
              <a:ea typeface="Gill Sans MT" charset="0"/>
              <a:cs typeface="Gill Sans MT" charset="0"/>
            </a:endParaRPr>
          </a:p>
        </p:txBody>
      </p:sp>
      <p:sp>
        <p:nvSpPr>
          <p:cNvPr id="4" name="Slide Number Placeholder 3"/>
          <p:cNvSpPr>
            <a:spLocks noGrp="1"/>
          </p:cNvSpPr>
          <p:nvPr>
            <p:ph type="sldNum" sz="quarter" idx="12"/>
          </p:nvPr>
        </p:nvSpPr>
        <p:spPr/>
        <p:txBody>
          <a:bodyPr/>
          <a:lstStyle/>
          <a:p>
            <a:fld id="{FBD09BE4-F894-564E-A97D-A1981632AA78}" type="slidenum">
              <a:rPr lang="en-US" smtClean="0"/>
              <a:t>50</a:t>
            </a:fld>
            <a:endParaRPr lang="en-US"/>
          </a:p>
        </p:txBody>
      </p:sp>
      <p:sp>
        <p:nvSpPr>
          <p:cNvPr id="9" name="Rounded Rectangle 8"/>
          <p:cNvSpPr/>
          <p:nvPr/>
        </p:nvSpPr>
        <p:spPr>
          <a:xfrm>
            <a:off x="2485293" y="2045677"/>
            <a:ext cx="7221415" cy="2766646"/>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smtClean="0">
                <a:solidFill>
                  <a:schemeClr val="bg1"/>
                </a:solidFill>
                <a:latin typeface="Gill Sans MT" charset="0"/>
                <a:ea typeface="Gill Sans MT" charset="0"/>
                <a:cs typeface="Gill Sans MT" charset="0"/>
              </a:rPr>
              <a:t>Median </a:t>
            </a:r>
            <a:r>
              <a:rPr lang="en-US" sz="4400" dirty="0">
                <a:solidFill>
                  <a:schemeClr val="bg1"/>
                </a:solidFill>
                <a:latin typeface="Gill Sans MT" charset="0"/>
                <a:ea typeface="Gill Sans MT" charset="0"/>
                <a:cs typeface="Gill Sans MT" charset="0"/>
              </a:rPr>
              <a:t>improvement ranges from 5% to 25%</a:t>
            </a:r>
          </a:p>
        </p:txBody>
      </p:sp>
    </p:spTree>
    <p:extLst>
      <p:ext uri="{BB962C8B-B14F-4D97-AF65-F5344CB8AC3E}">
        <p14:creationId xmlns:p14="http://schemas.microsoft.com/office/powerpoint/2010/main" val="18940956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Size</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134591281"/>
              </p:ext>
            </p:extLst>
          </p:nvPr>
        </p:nvGraphicFramePr>
        <p:xfrm>
          <a:off x="1540424" y="2108479"/>
          <a:ext cx="9111152" cy="3929829"/>
        </p:xfrm>
        <a:graphic>
          <a:graphicData uri="http://schemas.openxmlformats.org/drawingml/2006/chart">
            <c:chart xmlns:c="http://schemas.openxmlformats.org/drawingml/2006/chart" xmlns:r="http://schemas.openxmlformats.org/officeDocument/2006/relationships" r:id="rId3"/>
          </a:graphicData>
        </a:graphic>
      </p:graphicFrame>
      <p:sp>
        <p:nvSpPr>
          <p:cNvPr id="3" name="Rectangle 2"/>
          <p:cNvSpPr/>
          <p:nvPr/>
        </p:nvSpPr>
        <p:spPr>
          <a:xfrm>
            <a:off x="3048000" y="3182779"/>
            <a:ext cx="6096000" cy="215444"/>
          </a:xfrm>
          <a:prstGeom prst="rect">
            <a:avLst/>
          </a:prstGeom>
        </p:spPr>
        <p:txBody>
          <a:bodyPr>
            <a:spAutoFit/>
          </a:bodyPr>
          <a:lstStyle/>
          <a:p>
            <a:r>
              <a:rPr lang="en-US" sz="800" dirty="0" smtClean="0">
                <a:latin typeface=""/>
              </a:rPr>
              <a:t>0</a:t>
            </a:r>
            <a:endParaRPr lang="en-US" dirty="0"/>
          </a:p>
        </p:txBody>
      </p:sp>
      <p:sp>
        <p:nvSpPr>
          <p:cNvPr id="6" name="Slide Number Placeholder 5"/>
          <p:cNvSpPr>
            <a:spLocks noGrp="1"/>
          </p:cNvSpPr>
          <p:nvPr>
            <p:ph type="sldNum" sz="quarter" idx="12"/>
          </p:nvPr>
        </p:nvSpPr>
        <p:spPr/>
        <p:txBody>
          <a:bodyPr/>
          <a:lstStyle/>
          <a:p>
            <a:fld id="{FBD09BE4-F894-564E-A97D-A1981632AA78}" type="slidenum">
              <a:rPr lang="en-US" smtClean="0"/>
              <a:t>51</a:t>
            </a:fld>
            <a:endParaRPr lang="en-US"/>
          </a:p>
        </p:txBody>
      </p:sp>
    </p:spTree>
    <p:extLst>
      <p:ext uri="{BB962C8B-B14F-4D97-AF65-F5344CB8AC3E}">
        <p14:creationId xmlns:p14="http://schemas.microsoft.com/office/powerpoint/2010/main" val="190771299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3" name="Content Placeholder 2"/>
          <p:cNvSpPr>
            <a:spLocks noGrp="1"/>
          </p:cNvSpPr>
          <p:nvPr>
            <p:ph idx="1"/>
          </p:nvPr>
        </p:nvSpPr>
        <p:spPr/>
        <p:txBody>
          <a:bodyPr>
            <a:normAutofit fontScale="92500" lnSpcReduction="20000"/>
          </a:bodyPr>
          <a:lstStyle/>
          <a:p>
            <a:r>
              <a:rPr lang="en-US" sz="3500" dirty="0" smtClean="0"/>
              <a:t>We </a:t>
            </a:r>
            <a:r>
              <a:rPr lang="en-US" sz="3500" dirty="0"/>
              <a:t>exploit ownership </a:t>
            </a:r>
            <a:r>
              <a:rPr lang="en-US" sz="3500" dirty="0" smtClean="0"/>
              <a:t>relations to identify data structures</a:t>
            </a:r>
          </a:p>
          <a:p>
            <a:pPr lvl="1"/>
            <a:r>
              <a:rPr lang="en-US" dirty="0" smtClean="0"/>
              <a:t>Co-locate their components together  </a:t>
            </a:r>
            <a:endParaRPr lang="en-US" dirty="0"/>
          </a:p>
          <a:p>
            <a:pPr>
              <a:lnSpc>
                <a:spcPct val="150000"/>
              </a:lnSpc>
            </a:pPr>
            <a:r>
              <a:rPr lang="en-US" sz="3500" dirty="0"/>
              <a:t>A</a:t>
            </a:r>
            <a:r>
              <a:rPr lang="en-US" sz="3500" dirty="0" smtClean="0"/>
              <a:t> code </a:t>
            </a:r>
            <a:r>
              <a:rPr lang="en-US" sz="3500" dirty="0"/>
              <a:t>generation strategy </a:t>
            </a:r>
            <a:endParaRPr lang="en-US" sz="3500" dirty="0" smtClean="0"/>
          </a:p>
          <a:p>
            <a:pPr lvl="1"/>
            <a:r>
              <a:rPr lang="en-US" dirty="0"/>
              <a:t>E</a:t>
            </a:r>
            <a:r>
              <a:rPr lang="en-US" dirty="0" smtClean="0"/>
              <a:t>ncodes ownership information </a:t>
            </a:r>
            <a:r>
              <a:rPr lang="en-US" dirty="0"/>
              <a:t>into the allocation </a:t>
            </a:r>
            <a:r>
              <a:rPr lang="en-US" dirty="0" smtClean="0"/>
              <a:t>sites</a:t>
            </a:r>
          </a:p>
          <a:p>
            <a:pPr lvl="1"/>
            <a:r>
              <a:rPr lang="en-US" dirty="0" smtClean="0"/>
              <a:t>Existing partitioning </a:t>
            </a:r>
            <a:r>
              <a:rPr lang="en-US" dirty="0"/>
              <a:t>tools </a:t>
            </a:r>
            <a:r>
              <a:rPr lang="en-US" dirty="0" smtClean="0"/>
              <a:t>benefits from</a:t>
            </a:r>
            <a:r>
              <a:rPr lang="en-US" dirty="0"/>
              <a:t> </a:t>
            </a:r>
            <a:r>
              <a:rPr lang="en-US" dirty="0" smtClean="0"/>
              <a:t>ownership </a:t>
            </a:r>
            <a:r>
              <a:rPr lang="en-US" dirty="0"/>
              <a:t>for </a:t>
            </a:r>
            <a:r>
              <a:rPr lang="en-US" dirty="0" smtClean="0"/>
              <a:t>free</a:t>
            </a:r>
          </a:p>
          <a:p>
            <a:pPr>
              <a:lnSpc>
                <a:spcPct val="150000"/>
              </a:lnSpc>
            </a:pPr>
            <a:r>
              <a:rPr lang="en-US" sz="3500" dirty="0" smtClean="0"/>
              <a:t>Improves </a:t>
            </a:r>
            <a:r>
              <a:rPr lang="en-US" sz="3500" dirty="0"/>
              <a:t>over purely allocation site–based partitioning with fewer cross-partition accesses </a:t>
            </a:r>
          </a:p>
          <a:p>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t>52</a:t>
            </a:fld>
            <a:endParaRPr lang="en-US"/>
          </a:p>
        </p:txBody>
      </p:sp>
    </p:spTree>
    <p:extLst>
      <p:ext uri="{BB962C8B-B14F-4D97-AF65-F5344CB8AC3E}">
        <p14:creationId xmlns:p14="http://schemas.microsoft.com/office/powerpoint/2010/main" val="167129489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5400" dirty="0">
                <a:solidFill>
                  <a:srgbClr val="0A32FF"/>
                </a:solidFill>
              </a:rPr>
              <a:t>Thank</a:t>
            </a:r>
            <a:r>
              <a:rPr lang="en-US" dirty="0" smtClean="0"/>
              <a:t> </a:t>
            </a:r>
            <a:r>
              <a:rPr lang="en-US" sz="5400" dirty="0" smtClean="0">
                <a:solidFill>
                  <a:srgbClr val="0A32FF"/>
                </a:solidFill>
              </a:rPr>
              <a:t>You!</a:t>
            </a:r>
            <a:endParaRPr lang="en-US" sz="5400" dirty="0">
              <a:solidFill>
                <a:srgbClr val="0A32FF"/>
              </a:solidFill>
            </a:endParaRPr>
          </a:p>
        </p:txBody>
      </p:sp>
    </p:spTree>
    <p:extLst>
      <p:ext uri="{BB962C8B-B14F-4D97-AF65-F5344CB8AC3E}">
        <p14:creationId xmlns:p14="http://schemas.microsoft.com/office/powerpoint/2010/main" val="76706624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Runtime</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3470" y="1364116"/>
            <a:ext cx="7543800" cy="4526280"/>
          </a:xfrm>
          <a:prstGeom prst="rect">
            <a:avLst/>
          </a:prstGeom>
        </p:spPr>
      </p:pic>
      <p:sp>
        <p:nvSpPr>
          <p:cNvPr id="3" name="Rectangle 2"/>
          <p:cNvSpPr/>
          <p:nvPr/>
        </p:nvSpPr>
        <p:spPr>
          <a:xfrm>
            <a:off x="838200" y="5991772"/>
            <a:ext cx="11000014" cy="461665"/>
          </a:xfrm>
          <a:prstGeom prst="rect">
            <a:avLst/>
          </a:prstGeom>
        </p:spPr>
        <p:txBody>
          <a:bodyPr wrap="square">
            <a:spAutoFit/>
          </a:bodyPr>
          <a:lstStyle/>
          <a:p>
            <a:pPr algn="ctr"/>
            <a:r>
              <a:rPr lang="en-US" sz="2400" dirty="0">
                <a:latin typeface="Gill Sans MT" charset="0"/>
                <a:ea typeface="Gill Sans MT" charset="0"/>
                <a:cs typeface="Gill Sans MT" charset="0"/>
              </a:rPr>
              <a:t>Normalized runtime for 50 runs: bars for the </a:t>
            </a:r>
            <a:r>
              <a:rPr lang="en-US" sz="2400" dirty="0" smtClean="0">
                <a:latin typeface="Gill Sans MT" charset="0"/>
                <a:ea typeface="Gill Sans MT" charset="0"/>
                <a:cs typeface="Gill Sans MT" charset="0"/>
              </a:rPr>
              <a:t>median, error </a:t>
            </a:r>
            <a:r>
              <a:rPr lang="en-US" sz="2400" dirty="0">
                <a:latin typeface="Gill Sans MT" charset="0"/>
                <a:ea typeface="Gill Sans MT" charset="0"/>
                <a:cs typeface="Gill Sans MT" charset="0"/>
              </a:rPr>
              <a:t>margins around the mean</a:t>
            </a:r>
          </a:p>
        </p:txBody>
      </p:sp>
      <p:sp>
        <p:nvSpPr>
          <p:cNvPr id="4" name="Slide Number Placeholder 3"/>
          <p:cNvSpPr>
            <a:spLocks noGrp="1"/>
          </p:cNvSpPr>
          <p:nvPr>
            <p:ph type="sldNum" sz="quarter" idx="12"/>
          </p:nvPr>
        </p:nvSpPr>
        <p:spPr/>
        <p:txBody>
          <a:bodyPr/>
          <a:lstStyle/>
          <a:p>
            <a:fld id="{FBD09BE4-F894-564E-A97D-A1981632AA78}" type="slidenum">
              <a:rPr lang="en-US" smtClean="0"/>
              <a:t>54</a:t>
            </a:fld>
            <a:endParaRPr lang="en-US"/>
          </a:p>
        </p:txBody>
      </p:sp>
    </p:spTree>
    <p:extLst>
      <p:ext uri="{BB962C8B-B14F-4D97-AF65-F5344CB8AC3E}">
        <p14:creationId xmlns:p14="http://schemas.microsoft.com/office/powerpoint/2010/main" val="77653203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47500" lnSpcReduction="20000"/>
          </a:bodyPr>
          <a:lstStyle/>
          <a:p>
            <a:r>
              <a:rPr lang="en-US" sz="5900" dirty="0" smtClean="0"/>
              <a:t>An </a:t>
            </a:r>
            <a:r>
              <a:rPr lang="en-US" sz="5900" dirty="0"/>
              <a:t>object </a:t>
            </a:r>
            <a:r>
              <a:rPr lang="en-US" sz="5900" dirty="0">
                <a:solidFill>
                  <a:srgbClr val="FF0000"/>
                </a:solidFill>
              </a:rPr>
              <a:t>a</a:t>
            </a:r>
            <a:r>
              <a:rPr lang="en-US" sz="5900" dirty="0"/>
              <a:t> is considered the </a:t>
            </a:r>
            <a:r>
              <a:rPr lang="en-US" sz="5900" b="1" dirty="0"/>
              <a:t>creator</a:t>
            </a:r>
            <a:r>
              <a:rPr lang="en-US" sz="5900" dirty="0"/>
              <a:t> of object </a:t>
            </a:r>
            <a:r>
              <a:rPr lang="en-US" sz="5900" dirty="0">
                <a:solidFill>
                  <a:srgbClr val="FF0000"/>
                </a:solidFill>
              </a:rPr>
              <a:t>b</a:t>
            </a:r>
            <a:r>
              <a:rPr lang="en-US" sz="5900" dirty="0"/>
              <a:t> if </a:t>
            </a:r>
            <a:r>
              <a:rPr lang="en-US" sz="5900" dirty="0">
                <a:solidFill>
                  <a:srgbClr val="FF0000"/>
                </a:solidFill>
              </a:rPr>
              <a:t>a</a:t>
            </a:r>
            <a:r>
              <a:rPr lang="en-US" sz="5900" dirty="0"/>
              <a:t> invoked the code that resulted in the allocation of </a:t>
            </a:r>
            <a:r>
              <a:rPr lang="en-US" sz="5900" dirty="0">
                <a:solidFill>
                  <a:srgbClr val="FF0000"/>
                </a:solidFill>
              </a:rPr>
              <a:t>b</a:t>
            </a:r>
          </a:p>
          <a:p>
            <a:pPr marL="0">
              <a:lnSpc>
                <a:spcPct val="150000"/>
              </a:lnSpc>
              <a:spcBef>
                <a:spcPts val="0"/>
              </a:spcBef>
              <a:buNone/>
            </a:pPr>
            <a:endParaRPr lang="en-US" b="1" dirty="0" smtClean="0">
              <a:solidFill>
                <a:srgbClr val="7F0055"/>
              </a:solidFill>
              <a:latin typeface="Courier New"/>
              <a:ea typeface="Calibri"/>
              <a:cs typeface="Times New Roman"/>
            </a:endParaRPr>
          </a:p>
          <a:p>
            <a:pPr marL="0">
              <a:lnSpc>
                <a:spcPct val="150000"/>
              </a:lnSpc>
              <a:spcBef>
                <a:spcPts val="0"/>
              </a:spcBef>
              <a:buNone/>
            </a:pPr>
            <a:r>
              <a:rPr lang="en-US" b="1" dirty="0" smtClean="0">
                <a:solidFill>
                  <a:srgbClr val="7F0055"/>
                </a:solidFill>
                <a:latin typeface="Courier New"/>
                <a:ea typeface="Calibri"/>
                <a:cs typeface="Times New Roman"/>
              </a:rPr>
              <a:t>class</a:t>
            </a:r>
            <a:r>
              <a:rPr lang="en-US" b="1" dirty="0" smtClean="0">
                <a:solidFill>
                  <a:srgbClr val="000000"/>
                </a:solidFill>
                <a:latin typeface="Courier New"/>
                <a:ea typeface="Calibri"/>
                <a:cs typeface="Times New Roman"/>
              </a:rPr>
              <a:t> A {</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7F0055"/>
                </a:solidFill>
                <a:latin typeface="Courier New"/>
                <a:ea typeface="Calibri"/>
                <a:cs typeface="Times New Roman"/>
              </a:rPr>
              <a:t>  public</a:t>
            </a:r>
            <a:r>
              <a:rPr lang="en-US" b="1" dirty="0" smtClean="0">
                <a:solidFill>
                  <a:srgbClr val="000000"/>
                </a:solidFill>
                <a:latin typeface="Courier New"/>
                <a:ea typeface="Calibri"/>
                <a:cs typeface="Times New Roman"/>
              </a:rPr>
              <a:t> </a:t>
            </a:r>
            <a:r>
              <a:rPr lang="en-US" b="1" dirty="0" smtClean="0">
                <a:solidFill>
                  <a:srgbClr val="7F0055"/>
                </a:solidFill>
                <a:latin typeface="Courier New"/>
                <a:ea typeface="Calibri"/>
                <a:cs typeface="Times New Roman"/>
              </a:rPr>
              <a:t>static</a:t>
            </a:r>
            <a:r>
              <a:rPr lang="en-US" b="1" dirty="0" smtClean="0">
                <a:solidFill>
                  <a:srgbClr val="000000"/>
                </a:solidFill>
                <a:latin typeface="Courier New"/>
                <a:ea typeface="Calibri"/>
                <a:cs typeface="Times New Roman"/>
              </a:rPr>
              <a:t> </a:t>
            </a:r>
            <a:r>
              <a:rPr lang="en-US" b="1" dirty="0" smtClean="0">
                <a:solidFill>
                  <a:srgbClr val="7F0055"/>
                </a:solidFill>
                <a:latin typeface="Courier New"/>
                <a:ea typeface="Calibri"/>
                <a:cs typeface="Times New Roman"/>
              </a:rPr>
              <a:t>void</a:t>
            </a:r>
            <a:r>
              <a:rPr lang="en-US" b="1" dirty="0" smtClean="0">
                <a:solidFill>
                  <a:srgbClr val="000000"/>
                </a:solidFill>
                <a:latin typeface="Courier New"/>
                <a:ea typeface="Calibri"/>
                <a:cs typeface="Times New Roman"/>
              </a:rPr>
              <a:t> main(String[] </a:t>
            </a:r>
            <a:r>
              <a:rPr lang="en-US" b="1" dirty="0" smtClean="0">
                <a:solidFill>
                  <a:srgbClr val="6A3E3E"/>
                </a:solidFill>
                <a:latin typeface="Courier New"/>
                <a:ea typeface="Calibri"/>
                <a:cs typeface="Times New Roman"/>
              </a:rPr>
              <a:t>args</a:t>
            </a:r>
            <a:r>
              <a:rPr lang="en-US" b="1" dirty="0" smtClean="0">
                <a:solidFill>
                  <a:srgbClr val="000000"/>
                </a:solidFill>
                <a:latin typeface="Courier New"/>
                <a:ea typeface="Calibri"/>
                <a:cs typeface="Times New Roman"/>
              </a:rPr>
              <a:t>) {</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000000"/>
                </a:solidFill>
                <a:latin typeface="Courier New"/>
                <a:ea typeface="Calibri"/>
                <a:cs typeface="Times New Roman"/>
              </a:rPr>
              <a:t>    A </a:t>
            </a:r>
            <a:r>
              <a:rPr lang="en-US" b="1" dirty="0" err="1" smtClean="0">
                <a:solidFill>
                  <a:srgbClr val="6A3E3E"/>
                </a:solidFill>
                <a:latin typeface="Courier New"/>
                <a:ea typeface="Calibri"/>
                <a:cs typeface="Times New Roman"/>
              </a:rPr>
              <a:t>a</a:t>
            </a:r>
            <a:r>
              <a:rPr lang="en-US" b="1" dirty="0" smtClean="0">
                <a:solidFill>
                  <a:srgbClr val="000000"/>
                </a:solidFill>
                <a:latin typeface="Courier New"/>
                <a:ea typeface="Calibri"/>
                <a:cs typeface="Times New Roman"/>
              </a:rPr>
              <a:t> = </a:t>
            </a:r>
            <a:r>
              <a:rPr lang="en-US" b="1" dirty="0" smtClean="0">
                <a:solidFill>
                  <a:srgbClr val="7F0055"/>
                </a:solidFill>
                <a:latin typeface="Courier New"/>
                <a:ea typeface="Calibri"/>
                <a:cs typeface="Times New Roman"/>
              </a:rPr>
              <a:t>new</a:t>
            </a:r>
            <a:r>
              <a:rPr lang="en-US" b="1" dirty="0" smtClean="0">
                <a:solidFill>
                  <a:srgbClr val="000000"/>
                </a:solidFill>
                <a:latin typeface="Courier New"/>
                <a:ea typeface="Calibri"/>
                <a:cs typeface="Times New Roman"/>
              </a:rPr>
              <a:t> A(); </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6A3E3E"/>
                </a:solidFill>
                <a:latin typeface="Courier New"/>
                <a:ea typeface="Calibri"/>
                <a:cs typeface="Times New Roman"/>
              </a:rPr>
              <a:t>    </a:t>
            </a:r>
            <a:r>
              <a:rPr lang="en-US" b="1" dirty="0" err="1" smtClean="0">
                <a:solidFill>
                  <a:srgbClr val="6A3E3E"/>
                </a:solidFill>
                <a:latin typeface="Courier New"/>
                <a:ea typeface="Calibri"/>
                <a:cs typeface="Times New Roman"/>
              </a:rPr>
              <a:t>a</a:t>
            </a:r>
            <a:r>
              <a:rPr lang="en-US" b="1" dirty="0" err="1" smtClean="0">
                <a:solidFill>
                  <a:srgbClr val="000000"/>
                </a:solidFill>
                <a:latin typeface="Courier New"/>
                <a:ea typeface="Calibri"/>
                <a:cs typeface="Times New Roman"/>
              </a:rPr>
              <a:t>.create</a:t>
            </a:r>
            <a:r>
              <a:rPr lang="en-US" b="1" dirty="0" smtClean="0">
                <a:solidFill>
                  <a:srgbClr val="000000"/>
                </a:solidFill>
                <a:latin typeface="Courier New"/>
                <a:ea typeface="Calibri"/>
                <a:cs typeface="Times New Roman"/>
              </a:rPr>
              <a:t>();</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000000"/>
                </a:solidFill>
                <a:latin typeface="Courier New"/>
                <a:ea typeface="Calibri"/>
                <a:cs typeface="Times New Roman"/>
              </a:rPr>
              <a:t>  }</a:t>
            </a:r>
            <a:endParaRPr lang="en-US" sz="4400" b="1" dirty="0">
              <a:latin typeface="Times New Roman"/>
              <a:ea typeface="Calibri"/>
              <a:cs typeface="Times New Roman"/>
            </a:endParaRPr>
          </a:p>
          <a:p>
            <a:pPr marL="0">
              <a:lnSpc>
                <a:spcPct val="150000"/>
              </a:lnSpc>
              <a:spcBef>
                <a:spcPts val="0"/>
              </a:spcBef>
              <a:buNone/>
            </a:pPr>
            <a:r>
              <a:rPr lang="en-US" b="1" dirty="0" smtClean="0">
                <a:latin typeface="Courier New"/>
                <a:ea typeface="Calibri"/>
                <a:cs typeface="Times New Roman"/>
              </a:rPr>
              <a:t> </a:t>
            </a:r>
            <a:r>
              <a:rPr lang="en-US" b="1" dirty="0" smtClean="0">
                <a:solidFill>
                  <a:srgbClr val="000000"/>
                </a:solidFill>
                <a:latin typeface="Courier New"/>
                <a:ea typeface="Calibri"/>
                <a:cs typeface="Times New Roman"/>
              </a:rPr>
              <a:t>  </a:t>
            </a:r>
            <a:r>
              <a:rPr lang="en-US" b="1" dirty="0" smtClean="0">
                <a:solidFill>
                  <a:srgbClr val="7F0055"/>
                </a:solidFill>
                <a:latin typeface="Courier New"/>
                <a:ea typeface="Calibri"/>
                <a:cs typeface="Times New Roman"/>
              </a:rPr>
              <a:t>void</a:t>
            </a:r>
            <a:r>
              <a:rPr lang="en-US" b="1" dirty="0" smtClean="0">
                <a:solidFill>
                  <a:srgbClr val="000000"/>
                </a:solidFill>
                <a:latin typeface="Courier New"/>
                <a:ea typeface="Calibri"/>
                <a:cs typeface="Times New Roman"/>
              </a:rPr>
              <a:t> create() {</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000000"/>
                </a:solidFill>
                <a:latin typeface="Courier New"/>
                <a:ea typeface="Calibri"/>
                <a:cs typeface="Times New Roman"/>
              </a:rPr>
              <a:t>     B </a:t>
            </a:r>
            <a:r>
              <a:rPr lang="en-US" b="1" dirty="0" err="1" smtClean="0">
                <a:solidFill>
                  <a:srgbClr val="6A3E3E"/>
                </a:solidFill>
                <a:latin typeface="Courier New"/>
                <a:ea typeface="Calibri"/>
                <a:cs typeface="Times New Roman"/>
              </a:rPr>
              <a:t>b</a:t>
            </a:r>
            <a:r>
              <a:rPr lang="en-US" b="1" dirty="0" smtClean="0">
                <a:solidFill>
                  <a:srgbClr val="000000"/>
                </a:solidFill>
                <a:latin typeface="Courier New"/>
                <a:ea typeface="Calibri"/>
                <a:cs typeface="Times New Roman"/>
              </a:rPr>
              <a:t> = </a:t>
            </a:r>
            <a:r>
              <a:rPr lang="en-US" b="1" dirty="0" smtClean="0">
                <a:solidFill>
                  <a:srgbClr val="7F0055"/>
                </a:solidFill>
                <a:latin typeface="Courier New"/>
                <a:ea typeface="Calibri"/>
                <a:cs typeface="Times New Roman"/>
              </a:rPr>
              <a:t>new</a:t>
            </a:r>
            <a:r>
              <a:rPr lang="en-US" b="1" dirty="0" smtClean="0">
                <a:solidFill>
                  <a:srgbClr val="000000"/>
                </a:solidFill>
                <a:latin typeface="Courier New"/>
                <a:ea typeface="Calibri"/>
                <a:cs typeface="Times New Roman"/>
              </a:rPr>
              <a:t> B(); </a:t>
            </a:r>
            <a:endParaRPr lang="en-US" sz="4400" b="1" dirty="0">
              <a:latin typeface="Times New Roman"/>
              <a:ea typeface="Calibri"/>
              <a:cs typeface="Times New Roman"/>
            </a:endParaRPr>
          </a:p>
          <a:p>
            <a:pPr marL="0">
              <a:lnSpc>
                <a:spcPct val="150000"/>
              </a:lnSpc>
              <a:spcBef>
                <a:spcPts val="0"/>
              </a:spcBef>
              <a:buNone/>
            </a:pPr>
            <a:r>
              <a:rPr lang="en-US" b="1" dirty="0" smtClean="0">
                <a:latin typeface="Courier New"/>
                <a:ea typeface="Calibri"/>
                <a:cs typeface="Times New Roman"/>
              </a:rPr>
              <a:t> </a:t>
            </a:r>
            <a:r>
              <a:rPr lang="en-US" b="1" dirty="0" smtClean="0">
                <a:solidFill>
                  <a:srgbClr val="000000"/>
                </a:solidFill>
                <a:latin typeface="Courier New"/>
                <a:ea typeface="Calibri"/>
                <a:cs typeface="Times New Roman"/>
              </a:rPr>
              <a:t> }</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000000"/>
                </a:solidFill>
                <a:latin typeface="Courier New"/>
                <a:ea typeface="Calibri"/>
                <a:cs typeface="Times New Roman"/>
              </a:rPr>
              <a:t>}</a:t>
            </a:r>
            <a:endParaRPr lang="en-US" sz="4400" b="1" dirty="0">
              <a:latin typeface="Times New Roman"/>
              <a:ea typeface="Calibri"/>
              <a:cs typeface="Times New Roman"/>
            </a:endParaRPr>
          </a:p>
          <a:p>
            <a:pPr marL="0">
              <a:lnSpc>
                <a:spcPct val="150000"/>
              </a:lnSpc>
              <a:spcBef>
                <a:spcPts val="0"/>
              </a:spcBef>
              <a:buNone/>
            </a:pPr>
            <a:r>
              <a:rPr lang="en-US" b="1" dirty="0" smtClean="0">
                <a:solidFill>
                  <a:srgbClr val="7F0055"/>
                </a:solidFill>
                <a:latin typeface="Courier New"/>
                <a:ea typeface="Calibri"/>
                <a:cs typeface="Times New Roman"/>
              </a:rPr>
              <a:t>class</a:t>
            </a:r>
            <a:r>
              <a:rPr lang="en-US" b="1" dirty="0" smtClean="0">
                <a:solidFill>
                  <a:srgbClr val="000000"/>
                </a:solidFill>
                <a:latin typeface="Courier New"/>
                <a:ea typeface="Calibri"/>
                <a:cs typeface="Times New Roman"/>
              </a:rPr>
              <a:t> B {}</a:t>
            </a:r>
            <a:endParaRPr lang="en-US" sz="4400" b="1" dirty="0">
              <a:latin typeface="Times New Roman"/>
              <a:ea typeface="Calibri"/>
              <a:cs typeface="Times New Roman"/>
            </a:endParaRPr>
          </a:p>
          <a:p>
            <a:endParaRPr lang="en-US" dirty="0" smtClean="0">
              <a:solidFill>
                <a:srgbClr val="FF0000"/>
              </a:solidFill>
            </a:endParaRPr>
          </a:p>
          <a:p>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55</a:t>
            </a:fld>
            <a:endParaRPr lang="en-US" dirty="0"/>
          </a:p>
        </p:txBody>
      </p:sp>
      <p:sp>
        <p:nvSpPr>
          <p:cNvPr id="4" name="Title 3"/>
          <p:cNvSpPr>
            <a:spLocks noGrp="1"/>
          </p:cNvSpPr>
          <p:nvPr>
            <p:ph type="title"/>
          </p:nvPr>
        </p:nvSpPr>
        <p:spPr/>
        <p:txBody>
          <a:bodyPr/>
          <a:lstStyle/>
          <a:p>
            <a:r>
              <a:rPr lang="en-US" dirty="0" smtClean="0"/>
              <a:t>Creation Relation</a:t>
            </a:r>
            <a:endParaRPr lang="en-US" dirty="0"/>
          </a:p>
        </p:txBody>
      </p:sp>
      <p:cxnSp>
        <p:nvCxnSpPr>
          <p:cNvPr id="10" name="Straight Arrow Connector 9"/>
          <p:cNvCxnSpPr>
            <a:stCxn id="11" idx="4"/>
            <a:endCxn id="12" idx="0"/>
          </p:cNvCxnSpPr>
          <p:nvPr/>
        </p:nvCxnSpPr>
        <p:spPr>
          <a:xfrm>
            <a:off x="8496300" y="4419600"/>
            <a:ext cx="0" cy="1295400"/>
          </a:xfrm>
          <a:prstGeom prst="straightConnector1">
            <a:avLst/>
          </a:prstGeom>
          <a:noFill/>
          <a:ln w="28575" cap="flat" cmpd="sng" algn="ctr">
            <a:solidFill>
              <a:srgbClr val="8064A2"/>
            </a:solidFill>
            <a:prstDash val="solid"/>
            <a:tailEnd type="arrow"/>
          </a:ln>
          <a:effectLst/>
        </p:spPr>
      </p:cxnSp>
      <p:sp>
        <p:nvSpPr>
          <p:cNvPr id="11" name="Oval 10"/>
          <p:cNvSpPr/>
          <p:nvPr/>
        </p:nvSpPr>
        <p:spPr>
          <a:xfrm>
            <a:off x="8305800" y="4038600"/>
            <a:ext cx="381000" cy="381000"/>
          </a:xfrm>
          <a:prstGeom prst="ellipse">
            <a:avLst/>
          </a:prstGeom>
          <a:solidFill>
            <a:srgbClr val="558ED5"/>
          </a:solidFill>
          <a:ln w="25400" cap="flat" cmpd="sng" algn="ctr">
            <a:solidFill>
              <a:srgbClr val="4F81BD">
                <a:shade val="50000"/>
              </a:srgbClr>
            </a:solidFill>
            <a:prstDash val="solid"/>
          </a:ln>
          <a:effectLst/>
        </p:spPr>
        <p:txBody>
          <a:bodyPr rtlCol="0" anchor="ctr"/>
          <a:lstStyle/>
          <a:p>
            <a:pPr algn="ctr">
              <a:defRPr/>
            </a:pPr>
            <a:endParaRPr lang="en-US" sz="1400" kern="0">
              <a:solidFill>
                <a:sysClr val="windowText" lastClr="000000"/>
              </a:solidFill>
              <a:latin typeface="Calibri"/>
            </a:endParaRPr>
          </a:p>
        </p:txBody>
      </p:sp>
      <p:sp>
        <p:nvSpPr>
          <p:cNvPr id="12" name="Oval 11"/>
          <p:cNvSpPr/>
          <p:nvPr/>
        </p:nvSpPr>
        <p:spPr>
          <a:xfrm>
            <a:off x="8305800" y="5715000"/>
            <a:ext cx="381000" cy="381000"/>
          </a:xfrm>
          <a:prstGeom prst="ellipse">
            <a:avLst/>
          </a:prstGeom>
          <a:solidFill>
            <a:srgbClr val="558ED5"/>
          </a:solidFill>
          <a:ln w="25400" cap="flat" cmpd="sng" algn="ctr">
            <a:solidFill>
              <a:srgbClr val="4F81BD">
                <a:shade val="50000"/>
              </a:srgbClr>
            </a:solidFill>
            <a:prstDash val="solid"/>
          </a:ln>
          <a:effectLst/>
        </p:spPr>
        <p:txBody>
          <a:bodyPr rtlCol="0" anchor="ctr"/>
          <a:lstStyle/>
          <a:p>
            <a:pPr algn="ctr">
              <a:defRPr/>
            </a:pPr>
            <a:endParaRPr lang="en-US" sz="1400" kern="0">
              <a:solidFill>
                <a:sysClr val="windowText" lastClr="000000"/>
              </a:solidFill>
              <a:latin typeface="Calibri"/>
            </a:endParaRPr>
          </a:p>
        </p:txBody>
      </p:sp>
      <p:cxnSp>
        <p:nvCxnSpPr>
          <p:cNvPr id="16" name="Straight Arrow Connector 15"/>
          <p:cNvCxnSpPr>
            <a:endCxn id="11" idx="2"/>
          </p:cNvCxnSpPr>
          <p:nvPr/>
        </p:nvCxnSpPr>
        <p:spPr>
          <a:xfrm>
            <a:off x="7772400" y="4038600"/>
            <a:ext cx="533400" cy="1905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7620000" y="5410200"/>
            <a:ext cx="68580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7535694" y="3821668"/>
            <a:ext cx="295274" cy="369332"/>
          </a:xfrm>
          <a:prstGeom prst="rect">
            <a:avLst/>
          </a:prstGeom>
          <a:noFill/>
        </p:spPr>
        <p:txBody>
          <a:bodyPr wrap="none" rtlCol="0">
            <a:spAutoFit/>
          </a:bodyPr>
          <a:lstStyle/>
          <a:p>
            <a:r>
              <a:rPr lang="en-US" dirty="0"/>
              <a:t>a</a:t>
            </a:r>
          </a:p>
        </p:txBody>
      </p:sp>
      <p:sp>
        <p:nvSpPr>
          <p:cNvPr id="22" name="TextBox 21"/>
          <p:cNvSpPr txBox="1"/>
          <p:nvPr/>
        </p:nvSpPr>
        <p:spPr>
          <a:xfrm>
            <a:off x="7391400" y="5193268"/>
            <a:ext cx="306494"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216588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1" grpId="0"/>
      <p:bldP spid="22"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85000" lnSpcReduction="20000"/>
          </a:bodyPr>
          <a:lstStyle/>
          <a:p>
            <a:r>
              <a:rPr lang="en-US" dirty="0" smtClean="0">
                <a:solidFill>
                  <a:srgbClr val="00B050"/>
                </a:solidFill>
              </a:rPr>
              <a:t>Creator</a:t>
            </a:r>
            <a:r>
              <a:rPr lang="en-US" sz="5900" dirty="0">
                <a:solidFill>
                  <a:srgbClr val="00B050"/>
                </a:solidFill>
              </a:rPr>
              <a:t> </a:t>
            </a:r>
            <a:r>
              <a:rPr lang="en-US" dirty="0" smtClean="0">
                <a:solidFill>
                  <a:srgbClr val="00B050"/>
                </a:solidFill>
              </a:rPr>
              <a:t>access</a:t>
            </a:r>
          </a:p>
          <a:p>
            <a:pPr lvl="1"/>
            <a:r>
              <a:rPr lang="en-US" dirty="0" smtClean="0"/>
              <a:t>Any access from the creator to the created object</a:t>
            </a:r>
          </a:p>
          <a:p>
            <a:r>
              <a:rPr lang="en-US" dirty="0" smtClean="0">
                <a:solidFill>
                  <a:srgbClr val="FF0000"/>
                </a:solidFill>
              </a:rPr>
              <a:t>Non-creator access</a:t>
            </a:r>
          </a:p>
          <a:p>
            <a:pPr lvl="1"/>
            <a:r>
              <a:rPr lang="en-US" dirty="0" smtClean="0"/>
              <a:t>Any access from any other object but the creator</a:t>
            </a:r>
          </a:p>
          <a:p>
            <a:pPr lvl="1"/>
            <a:endParaRPr lang="en-US" dirty="0" smtClean="0"/>
          </a:p>
          <a:p>
            <a:r>
              <a:rPr lang="en-US" dirty="0" smtClean="0"/>
              <a:t>Creator Graph</a:t>
            </a:r>
          </a:p>
          <a:p>
            <a:pPr lvl="1"/>
            <a:r>
              <a:rPr lang="en-US" dirty="0" smtClean="0"/>
              <a:t>A graph that captures all creation</a:t>
            </a:r>
          </a:p>
          <a:p>
            <a:pPr lvl="1">
              <a:buNone/>
            </a:pPr>
            <a:r>
              <a:rPr lang="en-US" dirty="0" smtClean="0"/>
              <a:t> relations</a:t>
            </a:r>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56</a:t>
            </a:fld>
            <a:endParaRPr lang="en-US" dirty="0"/>
          </a:p>
        </p:txBody>
      </p:sp>
      <p:sp>
        <p:nvSpPr>
          <p:cNvPr id="4" name="Title 3"/>
          <p:cNvSpPr>
            <a:spLocks noGrp="1"/>
          </p:cNvSpPr>
          <p:nvPr>
            <p:ph type="title"/>
          </p:nvPr>
        </p:nvSpPr>
        <p:spPr/>
        <p:txBody>
          <a:bodyPr/>
          <a:lstStyle/>
          <a:p>
            <a:r>
              <a:rPr lang="en-US" dirty="0" smtClean="0"/>
              <a:t>Creation Relation</a:t>
            </a:r>
            <a:endParaRPr lang="en-US" dirty="0"/>
          </a:p>
        </p:txBody>
      </p:sp>
      <p:cxnSp>
        <p:nvCxnSpPr>
          <p:cNvPr id="13" name="Straight Arrow Connector 12"/>
          <p:cNvCxnSpPr>
            <a:stCxn id="14" idx="4"/>
            <a:endCxn id="15" idx="0"/>
          </p:cNvCxnSpPr>
          <p:nvPr/>
        </p:nvCxnSpPr>
        <p:spPr>
          <a:xfrm>
            <a:off x="8496300" y="4419600"/>
            <a:ext cx="0" cy="1295400"/>
          </a:xfrm>
          <a:prstGeom prst="straightConnector1">
            <a:avLst/>
          </a:prstGeom>
          <a:noFill/>
          <a:ln w="28575" cap="flat" cmpd="sng" algn="ctr">
            <a:solidFill>
              <a:srgbClr val="8064A2"/>
            </a:solidFill>
            <a:prstDash val="solid"/>
            <a:tailEnd type="arrow"/>
          </a:ln>
          <a:effectLst/>
        </p:spPr>
      </p:cxnSp>
      <p:sp>
        <p:nvSpPr>
          <p:cNvPr id="14" name="Oval 13"/>
          <p:cNvSpPr/>
          <p:nvPr/>
        </p:nvSpPr>
        <p:spPr>
          <a:xfrm>
            <a:off x="8305800" y="4038600"/>
            <a:ext cx="381000" cy="381000"/>
          </a:xfrm>
          <a:prstGeom prst="ellipse">
            <a:avLst/>
          </a:prstGeom>
          <a:solidFill>
            <a:srgbClr val="558ED5"/>
          </a:solidFill>
          <a:ln w="25400" cap="flat" cmpd="sng" algn="ctr">
            <a:solidFill>
              <a:srgbClr val="4F81BD">
                <a:shade val="50000"/>
              </a:srgbClr>
            </a:solidFill>
            <a:prstDash val="solid"/>
          </a:ln>
          <a:effectLst/>
        </p:spPr>
        <p:txBody>
          <a:bodyPr rtlCol="0" anchor="ctr"/>
          <a:lstStyle/>
          <a:p>
            <a:pPr algn="ctr">
              <a:defRPr/>
            </a:pPr>
            <a:endParaRPr lang="en-US" sz="1400" kern="0">
              <a:solidFill>
                <a:sysClr val="windowText" lastClr="000000"/>
              </a:solidFill>
              <a:latin typeface="Calibri"/>
            </a:endParaRPr>
          </a:p>
        </p:txBody>
      </p:sp>
      <p:sp>
        <p:nvSpPr>
          <p:cNvPr id="15" name="Oval 14"/>
          <p:cNvSpPr/>
          <p:nvPr/>
        </p:nvSpPr>
        <p:spPr>
          <a:xfrm>
            <a:off x="8305800" y="5715000"/>
            <a:ext cx="381000" cy="381000"/>
          </a:xfrm>
          <a:prstGeom prst="ellipse">
            <a:avLst/>
          </a:prstGeom>
          <a:solidFill>
            <a:srgbClr val="558ED5"/>
          </a:solidFill>
          <a:ln w="25400" cap="flat" cmpd="sng" algn="ctr">
            <a:solidFill>
              <a:srgbClr val="4F81BD">
                <a:shade val="50000"/>
              </a:srgbClr>
            </a:solidFill>
            <a:prstDash val="solid"/>
          </a:ln>
          <a:effectLst/>
        </p:spPr>
        <p:txBody>
          <a:bodyPr rtlCol="0" anchor="ctr"/>
          <a:lstStyle/>
          <a:p>
            <a:pPr algn="ctr">
              <a:defRPr/>
            </a:pPr>
            <a:endParaRPr lang="en-US" sz="1400" kern="0">
              <a:solidFill>
                <a:sysClr val="windowText" lastClr="000000"/>
              </a:solidFill>
              <a:latin typeface="Calibri"/>
            </a:endParaRPr>
          </a:p>
        </p:txBody>
      </p:sp>
      <p:cxnSp>
        <p:nvCxnSpPr>
          <p:cNvPr id="17" name="Straight Arrow Connector 16"/>
          <p:cNvCxnSpPr>
            <a:endCxn id="14" idx="2"/>
          </p:cNvCxnSpPr>
          <p:nvPr/>
        </p:nvCxnSpPr>
        <p:spPr>
          <a:xfrm>
            <a:off x="7772400" y="4038600"/>
            <a:ext cx="533400" cy="1905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7620000" y="5410200"/>
            <a:ext cx="685800" cy="3810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7535694" y="3821668"/>
            <a:ext cx="295274" cy="369332"/>
          </a:xfrm>
          <a:prstGeom prst="rect">
            <a:avLst/>
          </a:prstGeom>
          <a:noFill/>
        </p:spPr>
        <p:txBody>
          <a:bodyPr wrap="none" rtlCol="0">
            <a:spAutoFit/>
          </a:bodyPr>
          <a:lstStyle/>
          <a:p>
            <a:r>
              <a:rPr lang="en-US" dirty="0"/>
              <a:t>a</a:t>
            </a:r>
          </a:p>
        </p:txBody>
      </p:sp>
      <p:sp>
        <p:nvSpPr>
          <p:cNvPr id="23" name="TextBox 22"/>
          <p:cNvSpPr txBox="1"/>
          <p:nvPr/>
        </p:nvSpPr>
        <p:spPr>
          <a:xfrm>
            <a:off x="7391400" y="5193268"/>
            <a:ext cx="306494" cy="369332"/>
          </a:xfrm>
          <a:prstGeom prst="rect">
            <a:avLst/>
          </a:prstGeom>
          <a:noFill/>
        </p:spPr>
        <p:txBody>
          <a:bodyPr wrap="none" rtlCol="0">
            <a:spAutoFit/>
          </a:bodyPr>
          <a:lstStyle/>
          <a:p>
            <a:r>
              <a:rPr lang="en-US" dirty="0"/>
              <a:t>b</a:t>
            </a:r>
          </a:p>
        </p:txBody>
      </p:sp>
      <p:sp>
        <p:nvSpPr>
          <p:cNvPr id="24" name="Freeform 23"/>
          <p:cNvSpPr/>
          <p:nvPr/>
        </p:nvSpPr>
        <p:spPr>
          <a:xfrm>
            <a:off x="8676640" y="4165600"/>
            <a:ext cx="614680" cy="1656080"/>
          </a:xfrm>
          <a:custGeom>
            <a:avLst/>
            <a:gdLst>
              <a:gd name="connsiteX0" fmla="*/ 20320 w 614680"/>
              <a:gd name="connsiteY0" fmla="*/ 0 h 1656080"/>
              <a:gd name="connsiteX1" fmla="*/ 518160 w 614680"/>
              <a:gd name="connsiteY1" fmla="*/ 355600 h 1656080"/>
              <a:gd name="connsiteX2" fmla="*/ 528320 w 614680"/>
              <a:gd name="connsiteY2" fmla="*/ 1066800 h 1656080"/>
              <a:gd name="connsiteX3" fmla="*/ 0 w 614680"/>
              <a:gd name="connsiteY3" fmla="*/ 1656080 h 1656080"/>
            </a:gdLst>
            <a:ahLst/>
            <a:cxnLst>
              <a:cxn ang="0">
                <a:pos x="connsiteX0" y="connsiteY0"/>
              </a:cxn>
              <a:cxn ang="0">
                <a:pos x="connsiteX1" y="connsiteY1"/>
              </a:cxn>
              <a:cxn ang="0">
                <a:pos x="connsiteX2" y="connsiteY2"/>
              </a:cxn>
              <a:cxn ang="0">
                <a:pos x="connsiteX3" y="connsiteY3"/>
              </a:cxn>
            </a:cxnLst>
            <a:rect l="l" t="t" r="r" b="b"/>
            <a:pathLst>
              <a:path w="614680" h="1656080">
                <a:moveTo>
                  <a:pt x="20320" y="0"/>
                </a:moveTo>
                <a:cubicBezTo>
                  <a:pt x="226906" y="88900"/>
                  <a:pt x="433493" y="177800"/>
                  <a:pt x="518160" y="355600"/>
                </a:cubicBezTo>
                <a:cubicBezTo>
                  <a:pt x="602827" y="533400"/>
                  <a:pt x="614680" y="850053"/>
                  <a:pt x="528320" y="1066800"/>
                </a:cubicBezTo>
                <a:cubicBezTo>
                  <a:pt x="441960" y="1283547"/>
                  <a:pt x="220980" y="1469813"/>
                  <a:pt x="0" y="1656080"/>
                </a:cubicBezTo>
              </a:path>
            </a:pathLst>
          </a:custGeom>
          <a:ln w="19050">
            <a:solidFill>
              <a:srgbClr val="00B05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Oval 24"/>
          <p:cNvSpPr/>
          <p:nvPr/>
        </p:nvSpPr>
        <p:spPr>
          <a:xfrm>
            <a:off x="9753600" y="4800600"/>
            <a:ext cx="381000" cy="381000"/>
          </a:xfrm>
          <a:prstGeom prst="ellipse">
            <a:avLst/>
          </a:prstGeom>
          <a:solidFill>
            <a:srgbClr val="558ED5"/>
          </a:solidFill>
          <a:ln w="25400" cap="flat" cmpd="sng" algn="ctr">
            <a:solidFill>
              <a:srgbClr val="4F81BD">
                <a:shade val="50000"/>
              </a:srgbClr>
            </a:solidFill>
            <a:prstDash val="solid"/>
          </a:ln>
          <a:effectLst/>
        </p:spPr>
        <p:txBody>
          <a:bodyPr rtlCol="0" anchor="ctr"/>
          <a:lstStyle/>
          <a:p>
            <a:pPr algn="ctr">
              <a:defRPr/>
            </a:pPr>
            <a:endParaRPr lang="en-US" sz="1400" kern="0">
              <a:solidFill>
                <a:sysClr val="windowText" lastClr="000000"/>
              </a:solidFill>
              <a:latin typeface="Calibri"/>
            </a:endParaRPr>
          </a:p>
        </p:txBody>
      </p:sp>
      <p:cxnSp>
        <p:nvCxnSpPr>
          <p:cNvPr id="26" name="Straight Arrow Connector 25"/>
          <p:cNvCxnSpPr>
            <a:endCxn id="25" idx="0"/>
          </p:cNvCxnSpPr>
          <p:nvPr/>
        </p:nvCxnSpPr>
        <p:spPr>
          <a:xfrm flipH="1">
            <a:off x="9944100" y="4457700"/>
            <a:ext cx="503406" cy="3429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10278894" y="4114800"/>
            <a:ext cx="312906" cy="369332"/>
          </a:xfrm>
          <a:prstGeom prst="rect">
            <a:avLst/>
          </a:prstGeom>
          <a:noFill/>
        </p:spPr>
        <p:txBody>
          <a:bodyPr wrap="square" rtlCol="0">
            <a:spAutoFit/>
          </a:bodyPr>
          <a:lstStyle/>
          <a:p>
            <a:r>
              <a:rPr lang="en-US" dirty="0"/>
              <a:t>c</a:t>
            </a:r>
          </a:p>
        </p:txBody>
      </p:sp>
      <p:cxnSp>
        <p:nvCxnSpPr>
          <p:cNvPr id="30" name="Straight Arrow Connector 29"/>
          <p:cNvCxnSpPr>
            <a:stCxn id="25" idx="3"/>
            <a:endCxn id="15" idx="6"/>
          </p:cNvCxnSpPr>
          <p:nvPr/>
        </p:nvCxnSpPr>
        <p:spPr>
          <a:xfrm flipH="1">
            <a:off x="8686800" y="5125804"/>
            <a:ext cx="1122596" cy="779696"/>
          </a:xfrm>
          <a:prstGeom prst="straightConnector1">
            <a:avLst/>
          </a:prstGeom>
          <a:ln w="190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9041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7"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90688"/>
            <a:ext cx="10515600" cy="4329113"/>
          </a:xfrm>
        </p:spPr>
        <p:txBody>
          <a:bodyPr>
            <a:normAutofit/>
          </a:bodyPr>
          <a:lstStyle/>
          <a:p>
            <a:r>
              <a:rPr lang="en-US" dirty="0" smtClean="0"/>
              <a:t>A refinement to a purely allocation site–based representation </a:t>
            </a:r>
          </a:p>
          <a:p>
            <a:pPr lvl="1"/>
            <a:r>
              <a:rPr lang="en-US" dirty="0" smtClean="0"/>
              <a:t>Object Interaction Graph (OIG) by (Sinha and Kulkarni ,2011)</a:t>
            </a:r>
            <a:endParaRPr lang="en-US" dirty="0"/>
          </a:p>
          <a:p>
            <a:endParaRPr lang="en-US" dirty="0" smtClean="0"/>
          </a:p>
          <a:p>
            <a:r>
              <a:rPr lang="en-US" dirty="0" smtClean="0">
                <a:solidFill>
                  <a:srgbClr val="00B050"/>
                </a:solidFill>
              </a:rPr>
              <a:t>Key Idea</a:t>
            </a:r>
          </a:p>
          <a:p>
            <a:pPr lvl="1"/>
            <a:r>
              <a:rPr lang="en-US" dirty="0" smtClean="0"/>
              <a:t>Omit Owned allocation sites from the OIG</a:t>
            </a:r>
          </a:p>
          <a:p>
            <a:pPr lvl="1"/>
            <a:r>
              <a:rPr lang="en-US" dirty="0" smtClean="0"/>
              <a:t>Owned objects always follow their creator to its partition </a:t>
            </a:r>
          </a:p>
          <a:p>
            <a:endParaRPr lang="en-US" dirty="0" smtClean="0"/>
          </a:p>
          <a:p>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57</a:t>
            </a:fld>
            <a:endParaRPr lang="en-US" dirty="0"/>
          </a:p>
        </p:txBody>
      </p:sp>
      <p:sp>
        <p:nvSpPr>
          <p:cNvPr id="4" name="Title 3"/>
          <p:cNvSpPr>
            <a:spLocks noGrp="1"/>
          </p:cNvSpPr>
          <p:nvPr>
            <p:ph type="title"/>
          </p:nvPr>
        </p:nvSpPr>
        <p:spPr/>
        <p:txBody>
          <a:bodyPr>
            <a:normAutofit fontScale="90000"/>
          </a:bodyPr>
          <a:lstStyle/>
          <a:p>
            <a:r>
              <a:rPr lang="en-US" dirty="0" smtClean="0"/>
              <a:t>Data Structure–aware Program Representation </a:t>
            </a:r>
            <a:endParaRPr lang="en-US" dirty="0"/>
          </a:p>
        </p:txBody>
      </p:sp>
    </p:spTree>
    <p:extLst>
      <p:ext uri="{BB962C8B-B14F-4D97-AF65-F5344CB8AC3E}">
        <p14:creationId xmlns:p14="http://schemas.microsoft.com/office/powerpoint/2010/main" val="17733270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90688"/>
            <a:ext cx="10515600" cy="4329113"/>
          </a:xfrm>
        </p:spPr>
        <p:txBody>
          <a:bodyPr>
            <a:normAutofit/>
          </a:bodyPr>
          <a:lstStyle/>
          <a:p>
            <a:r>
              <a:rPr lang="en-US" dirty="0" smtClean="0"/>
              <a:t>A refinement to a purely allocation site–based representation </a:t>
            </a:r>
          </a:p>
          <a:p>
            <a:pPr lvl="1"/>
            <a:r>
              <a:rPr lang="en-US" dirty="0" smtClean="0"/>
              <a:t>Object Interaction Graph (OIG) by (Sinha and Kulkarni ,2011)</a:t>
            </a:r>
            <a:endParaRPr lang="en-US" dirty="0"/>
          </a:p>
          <a:p>
            <a:endParaRPr lang="en-US" dirty="0" smtClean="0"/>
          </a:p>
          <a:p>
            <a:r>
              <a:rPr lang="en-US" dirty="0" smtClean="0">
                <a:solidFill>
                  <a:srgbClr val="00B050"/>
                </a:solidFill>
              </a:rPr>
              <a:t>Key Idea</a:t>
            </a:r>
          </a:p>
          <a:p>
            <a:endParaRPr lang="en-US" dirty="0" smtClean="0"/>
          </a:p>
          <a:p>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58</a:t>
            </a:fld>
            <a:endParaRPr lang="en-US" dirty="0"/>
          </a:p>
        </p:txBody>
      </p:sp>
      <p:sp>
        <p:nvSpPr>
          <p:cNvPr id="4" name="Title 3"/>
          <p:cNvSpPr>
            <a:spLocks noGrp="1"/>
          </p:cNvSpPr>
          <p:nvPr>
            <p:ph type="title"/>
          </p:nvPr>
        </p:nvSpPr>
        <p:spPr/>
        <p:txBody>
          <a:bodyPr>
            <a:normAutofit fontScale="90000"/>
          </a:bodyPr>
          <a:lstStyle/>
          <a:p>
            <a:r>
              <a:rPr lang="en-US" dirty="0" smtClean="0"/>
              <a:t>Data Structure–aware Program Representation </a:t>
            </a:r>
            <a:endParaRPr lang="en-US" dirty="0"/>
          </a:p>
        </p:txBody>
      </p:sp>
      <p:sp>
        <p:nvSpPr>
          <p:cNvPr id="5" name="Oval 4"/>
          <p:cNvSpPr/>
          <p:nvPr/>
        </p:nvSpPr>
        <p:spPr>
          <a:xfrm>
            <a:off x="3232754" y="36486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6" name="Straight Arrow Connector 5"/>
          <p:cNvCxnSpPr>
            <a:stCxn id="11" idx="4"/>
            <a:endCxn id="12" idx="7"/>
          </p:cNvCxnSpPr>
          <p:nvPr/>
        </p:nvCxnSpPr>
        <p:spPr>
          <a:xfrm flipH="1">
            <a:off x="3753080" y="5172636"/>
            <a:ext cx="394074" cy="546474"/>
          </a:xfrm>
          <a:prstGeom prst="straightConnector1">
            <a:avLst/>
          </a:prstGeom>
          <a:noFill/>
          <a:ln w="28575" cap="flat" cmpd="sng" algn="ctr">
            <a:solidFill>
              <a:srgbClr val="8064A2"/>
            </a:solidFill>
            <a:prstDash val="solid"/>
            <a:tailEnd type="arrow"/>
          </a:ln>
          <a:effectLst/>
        </p:spPr>
      </p:cxnSp>
      <p:cxnSp>
        <p:nvCxnSpPr>
          <p:cNvPr id="7" name="Straight Arrow Connector 6"/>
          <p:cNvCxnSpPr>
            <a:stCxn id="8" idx="5"/>
            <a:endCxn id="11" idx="0"/>
          </p:cNvCxnSpPr>
          <p:nvPr/>
        </p:nvCxnSpPr>
        <p:spPr>
          <a:xfrm>
            <a:off x="3753080" y="4168962"/>
            <a:ext cx="394074" cy="394074"/>
          </a:xfrm>
          <a:prstGeom prst="straightConnector1">
            <a:avLst/>
          </a:prstGeom>
          <a:noFill/>
          <a:ln w="28575" cap="flat" cmpd="sng" algn="ctr">
            <a:solidFill>
              <a:srgbClr val="8064A2"/>
            </a:solidFill>
            <a:prstDash val="solid"/>
            <a:tailEnd type="arrow"/>
          </a:ln>
          <a:effectLst/>
        </p:spPr>
      </p:cxnSp>
      <p:sp>
        <p:nvSpPr>
          <p:cNvPr id="8" name="Oval 7"/>
          <p:cNvSpPr/>
          <p:nvPr/>
        </p:nvSpPr>
        <p:spPr>
          <a:xfrm>
            <a:off x="38423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9" name="Oval 8"/>
          <p:cNvSpPr/>
          <p:nvPr/>
        </p:nvSpPr>
        <p:spPr>
          <a:xfrm>
            <a:off x="3232754" y="56298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0" name="Oval 9"/>
          <p:cNvSpPr/>
          <p:nvPr/>
        </p:nvSpPr>
        <p:spPr>
          <a:xfrm>
            <a:off x="26231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11" name="Straight Arrow Connector 10"/>
          <p:cNvCxnSpPr>
            <a:stCxn id="8" idx="3"/>
            <a:endCxn id="13" idx="0"/>
          </p:cNvCxnSpPr>
          <p:nvPr/>
        </p:nvCxnSpPr>
        <p:spPr>
          <a:xfrm flipH="1">
            <a:off x="2927954" y="4168962"/>
            <a:ext cx="394074" cy="394074"/>
          </a:xfrm>
          <a:prstGeom prst="straightConnector1">
            <a:avLst/>
          </a:prstGeom>
          <a:noFill/>
          <a:ln w="28575" cap="flat" cmpd="sng" algn="ctr">
            <a:solidFill>
              <a:srgbClr val="8064A2"/>
            </a:solidFill>
            <a:prstDash val="solid"/>
            <a:tailEnd type="arrow"/>
          </a:ln>
          <a:effectLst/>
        </p:spPr>
      </p:cxnSp>
      <p:cxnSp>
        <p:nvCxnSpPr>
          <p:cNvPr id="12" name="Straight Arrow Connector 11"/>
          <p:cNvCxnSpPr>
            <a:stCxn id="13" idx="4"/>
            <a:endCxn id="12" idx="1"/>
          </p:cNvCxnSpPr>
          <p:nvPr/>
        </p:nvCxnSpPr>
        <p:spPr>
          <a:xfrm>
            <a:off x="2927954" y="5172636"/>
            <a:ext cx="394074" cy="546474"/>
          </a:xfrm>
          <a:prstGeom prst="straightConnector1">
            <a:avLst/>
          </a:prstGeom>
          <a:noFill/>
          <a:ln w="28575" cap="flat" cmpd="sng" algn="ctr">
            <a:solidFill>
              <a:srgbClr val="8064A2"/>
            </a:solidFill>
            <a:prstDash val="solid"/>
            <a:tailEnd type="arrow"/>
          </a:ln>
          <a:effectLst/>
        </p:spPr>
      </p:cxnSp>
      <p:sp>
        <p:nvSpPr>
          <p:cNvPr id="13" name="Oval 12"/>
          <p:cNvSpPr/>
          <p:nvPr/>
        </p:nvSpPr>
        <p:spPr>
          <a:xfrm>
            <a:off x="6280754" y="36486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14" name="Straight Arrow Connector 13"/>
          <p:cNvCxnSpPr>
            <a:stCxn id="19" idx="4"/>
            <a:endCxn id="20" idx="0"/>
          </p:cNvCxnSpPr>
          <p:nvPr/>
        </p:nvCxnSpPr>
        <p:spPr>
          <a:xfrm>
            <a:off x="7195154" y="5172636"/>
            <a:ext cx="0" cy="457200"/>
          </a:xfrm>
          <a:prstGeom prst="straightConnector1">
            <a:avLst/>
          </a:prstGeom>
          <a:noFill/>
          <a:ln w="28575" cap="flat" cmpd="sng" algn="ctr">
            <a:solidFill>
              <a:srgbClr val="8064A2"/>
            </a:solidFill>
            <a:prstDash val="dash"/>
            <a:tailEnd type="arrow"/>
          </a:ln>
          <a:effectLst/>
        </p:spPr>
      </p:cxnSp>
      <p:cxnSp>
        <p:nvCxnSpPr>
          <p:cNvPr id="15" name="Straight Arrow Connector 14"/>
          <p:cNvCxnSpPr>
            <a:stCxn id="16" idx="5"/>
            <a:endCxn id="19" idx="0"/>
          </p:cNvCxnSpPr>
          <p:nvPr/>
        </p:nvCxnSpPr>
        <p:spPr>
          <a:xfrm>
            <a:off x="6801080" y="4168962"/>
            <a:ext cx="394074" cy="394074"/>
          </a:xfrm>
          <a:prstGeom prst="straightConnector1">
            <a:avLst/>
          </a:prstGeom>
          <a:noFill/>
          <a:ln w="28575" cap="flat" cmpd="sng" algn="ctr">
            <a:solidFill>
              <a:srgbClr val="8064A2"/>
            </a:solidFill>
            <a:prstDash val="solid"/>
            <a:tailEnd type="arrow"/>
          </a:ln>
          <a:effectLst/>
        </p:spPr>
      </p:cxnSp>
      <p:sp>
        <p:nvSpPr>
          <p:cNvPr id="16" name="Oval 15"/>
          <p:cNvSpPr/>
          <p:nvPr/>
        </p:nvSpPr>
        <p:spPr>
          <a:xfrm>
            <a:off x="68903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7" name="Oval 16"/>
          <p:cNvSpPr/>
          <p:nvPr/>
        </p:nvSpPr>
        <p:spPr>
          <a:xfrm>
            <a:off x="6890354" y="5629836"/>
            <a:ext cx="609600" cy="6096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8" name="Oval 17"/>
          <p:cNvSpPr/>
          <p:nvPr/>
        </p:nvSpPr>
        <p:spPr>
          <a:xfrm>
            <a:off x="55949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19" name="Straight Arrow Connector 18"/>
          <p:cNvCxnSpPr>
            <a:stCxn id="16" idx="3"/>
            <a:endCxn id="21" idx="0"/>
          </p:cNvCxnSpPr>
          <p:nvPr/>
        </p:nvCxnSpPr>
        <p:spPr>
          <a:xfrm flipH="1">
            <a:off x="5899754" y="4168962"/>
            <a:ext cx="470274" cy="394074"/>
          </a:xfrm>
          <a:prstGeom prst="straightConnector1">
            <a:avLst/>
          </a:prstGeom>
          <a:noFill/>
          <a:ln w="28575" cap="flat" cmpd="sng" algn="ctr">
            <a:solidFill>
              <a:srgbClr val="8064A2"/>
            </a:solidFill>
            <a:prstDash val="solid"/>
            <a:tailEnd type="arrow"/>
          </a:ln>
          <a:effectLst/>
        </p:spPr>
      </p:cxnSp>
      <p:cxnSp>
        <p:nvCxnSpPr>
          <p:cNvPr id="20" name="Straight Arrow Connector 19"/>
          <p:cNvCxnSpPr>
            <a:stCxn id="21" idx="4"/>
            <a:endCxn id="24" idx="0"/>
          </p:cNvCxnSpPr>
          <p:nvPr/>
        </p:nvCxnSpPr>
        <p:spPr>
          <a:xfrm>
            <a:off x="5899754" y="5172636"/>
            <a:ext cx="0" cy="457200"/>
          </a:xfrm>
          <a:prstGeom prst="straightConnector1">
            <a:avLst/>
          </a:prstGeom>
          <a:noFill/>
          <a:ln w="28575" cap="flat" cmpd="sng" algn="ctr">
            <a:solidFill>
              <a:srgbClr val="8064A2"/>
            </a:solidFill>
            <a:prstDash val="dash"/>
            <a:tailEnd type="arrow"/>
          </a:ln>
          <a:effectLst/>
        </p:spPr>
      </p:cxnSp>
      <p:sp>
        <p:nvSpPr>
          <p:cNvPr id="21" name="Oval 20"/>
          <p:cNvSpPr/>
          <p:nvPr/>
        </p:nvSpPr>
        <p:spPr>
          <a:xfrm>
            <a:off x="5594954" y="5629836"/>
            <a:ext cx="609600" cy="6096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2" name="Oval 21"/>
          <p:cNvSpPr/>
          <p:nvPr/>
        </p:nvSpPr>
        <p:spPr>
          <a:xfrm>
            <a:off x="9176354" y="36486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3" name="Straight Arrow Connector 22"/>
          <p:cNvCxnSpPr/>
          <p:nvPr/>
        </p:nvCxnSpPr>
        <p:spPr>
          <a:xfrm>
            <a:off x="9696680" y="4168962"/>
            <a:ext cx="394074" cy="394074"/>
          </a:xfrm>
          <a:prstGeom prst="straightConnector1">
            <a:avLst/>
          </a:prstGeom>
          <a:noFill/>
          <a:ln w="28575" cap="flat" cmpd="sng" algn="ctr">
            <a:solidFill>
              <a:srgbClr val="8064A2"/>
            </a:solidFill>
            <a:prstDash val="solid"/>
            <a:tailEnd type="arrow"/>
          </a:ln>
          <a:effectLst/>
        </p:spPr>
      </p:cxnSp>
      <p:sp>
        <p:nvSpPr>
          <p:cNvPr id="24" name="Oval 23"/>
          <p:cNvSpPr/>
          <p:nvPr/>
        </p:nvSpPr>
        <p:spPr>
          <a:xfrm>
            <a:off x="97859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5" name="Oval 24"/>
          <p:cNvSpPr/>
          <p:nvPr/>
        </p:nvSpPr>
        <p:spPr>
          <a:xfrm>
            <a:off x="8490554" y="4563036"/>
            <a:ext cx="609600" cy="6096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6" name="Straight Arrow Connector 25"/>
          <p:cNvCxnSpPr/>
          <p:nvPr/>
        </p:nvCxnSpPr>
        <p:spPr>
          <a:xfrm flipH="1">
            <a:off x="8795354" y="4168962"/>
            <a:ext cx="470274" cy="394074"/>
          </a:xfrm>
          <a:prstGeom prst="straightConnector1">
            <a:avLst/>
          </a:prstGeom>
          <a:noFill/>
          <a:ln w="28575" cap="flat" cmpd="sng" algn="ctr">
            <a:solidFill>
              <a:srgbClr val="8064A2"/>
            </a:solidFill>
            <a:prstDash val="solid"/>
            <a:tailEnd type="arrow"/>
          </a:ln>
          <a:effectLst/>
        </p:spPr>
      </p:cxnSp>
      <p:cxnSp>
        <p:nvCxnSpPr>
          <p:cNvPr id="27" name="Straight Arrow Connector 26"/>
          <p:cNvCxnSpPr/>
          <p:nvPr/>
        </p:nvCxnSpPr>
        <p:spPr>
          <a:xfrm>
            <a:off x="4756754" y="4791636"/>
            <a:ext cx="4572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28554" y="4791636"/>
            <a:ext cx="457200" cy="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31" name="Oval 30"/>
          <p:cNvSpPr/>
          <p:nvPr/>
        </p:nvSpPr>
        <p:spPr>
          <a:xfrm>
            <a:off x="8528654" y="4594785"/>
            <a:ext cx="609600" cy="609600"/>
          </a:xfrm>
          <a:prstGeom prst="ellipse">
            <a:avLst/>
          </a:prstGeom>
          <a:no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2" name="Oval 31"/>
          <p:cNvSpPr/>
          <p:nvPr/>
        </p:nvSpPr>
        <p:spPr>
          <a:xfrm>
            <a:off x="9821856" y="4594785"/>
            <a:ext cx="609600" cy="609600"/>
          </a:xfrm>
          <a:prstGeom prst="ellipse">
            <a:avLst/>
          </a:prstGeom>
          <a:no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Tree>
    <p:extLst>
      <p:ext uri="{BB962C8B-B14F-4D97-AF65-F5344CB8AC3E}">
        <p14:creationId xmlns:p14="http://schemas.microsoft.com/office/powerpoint/2010/main" val="305564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6" grpId="0" animBg="1"/>
      <p:bldP spid="17" grpId="0" animBg="1"/>
      <p:bldP spid="18" grpId="0" animBg="1"/>
      <p:bldP spid="21" grpId="0" animBg="1"/>
      <p:bldP spid="22" grpId="0" animBg="1"/>
      <p:bldP spid="24" grpId="0" animBg="1"/>
      <p:bldP spid="25" grpId="0" animBg="1"/>
      <p:bldP spid="31" grpId="0" animBg="1"/>
      <p:bldP spid="32"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Evaluating Partitioning Quality</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13107"/>
            <a:ext cx="12192000" cy="4590815"/>
          </a:xfrm>
          <a:prstGeom prst="rect">
            <a:avLst/>
          </a:prstGeom>
        </p:spPr>
      </p:pic>
      <p:sp>
        <p:nvSpPr>
          <p:cNvPr id="3" name="TextBox 2"/>
          <p:cNvSpPr txBox="1"/>
          <p:nvPr/>
        </p:nvSpPr>
        <p:spPr>
          <a:xfrm>
            <a:off x="424542" y="6090556"/>
            <a:ext cx="11382347" cy="461665"/>
          </a:xfrm>
          <a:prstGeom prst="rect">
            <a:avLst/>
          </a:prstGeom>
          <a:noFill/>
        </p:spPr>
        <p:txBody>
          <a:bodyPr wrap="none" rtlCol="0">
            <a:spAutoFit/>
          </a:bodyPr>
          <a:lstStyle/>
          <a:p>
            <a:r>
              <a:rPr lang="en-US" sz="2400" dirty="0" smtClean="0">
                <a:latin typeface="Gill Sans MT" charset="0"/>
                <a:ea typeface="Gill Sans MT" charset="0"/>
                <a:cs typeface="Gill Sans MT" charset="0"/>
              </a:rPr>
              <a:t>Reduction in cross-partition accesses for each run (y-axis: reduction ratio: higher is better)</a:t>
            </a:r>
            <a:endParaRPr lang="en-US" sz="2400" dirty="0">
              <a:latin typeface="Gill Sans MT" charset="0"/>
              <a:ea typeface="Gill Sans MT" charset="0"/>
              <a:cs typeface="Gill Sans MT" charset="0"/>
            </a:endParaRPr>
          </a:p>
        </p:txBody>
      </p:sp>
      <p:sp>
        <p:nvSpPr>
          <p:cNvPr id="4" name="Slide Number Placeholder 3"/>
          <p:cNvSpPr>
            <a:spLocks noGrp="1"/>
          </p:cNvSpPr>
          <p:nvPr>
            <p:ph type="sldNum" sz="quarter" idx="12"/>
          </p:nvPr>
        </p:nvSpPr>
        <p:spPr/>
        <p:txBody>
          <a:bodyPr/>
          <a:lstStyle/>
          <a:p>
            <a:fld id="{FBD09BE4-F894-564E-A97D-A1981632AA78}" type="slidenum">
              <a:rPr lang="en-US" smtClean="0"/>
              <a:t>59</a:t>
            </a:fld>
            <a:endParaRPr lang="en-US"/>
          </a:p>
        </p:txBody>
      </p:sp>
    </p:spTree>
    <p:extLst>
      <p:ext uri="{BB962C8B-B14F-4D97-AF65-F5344CB8AC3E}">
        <p14:creationId xmlns:p14="http://schemas.microsoft.com/office/powerpoint/2010/main" val="16877767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Approaches</a:t>
            </a:r>
            <a:endParaRPr lang="en-US" dirty="0"/>
          </a:p>
        </p:txBody>
      </p:sp>
      <p:sp>
        <p:nvSpPr>
          <p:cNvPr id="3" name="Content Placeholder 2"/>
          <p:cNvSpPr>
            <a:spLocks noGrp="1"/>
          </p:cNvSpPr>
          <p:nvPr>
            <p:ph idx="1"/>
          </p:nvPr>
        </p:nvSpPr>
        <p:spPr/>
        <p:txBody>
          <a:bodyPr>
            <a:normAutofit/>
          </a:bodyPr>
          <a:lstStyle/>
          <a:p>
            <a:r>
              <a:rPr lang="en-US" dirty="0" smtClean="0"/>
              <a:t>Class-based partitioning </a:t>
            </a:r>
            <a:r>
              <a:rPr lang="en-US" sz="1800" dirty="0">
                <a:solidFill>
                  <a:schemeClr val="tx1">
                    <a:lumMod val="65000"/>
                    <a:lumOff val="35000"/>
                  </a:schemeClr>
                </a:solidFill>
              </a:rPr>
              <a:t>(Wang et al. 2008, Yang et al 2008) </a:t>
            </a:r>
          </a:p>
          <a:p>
            <a:pPr lvl="1">
              <a:lnSpc>
                <a:spcPct val="150000"/>
              </a:lnSpc>
            </a:pPr>
            <a:r>
              <a:rPr lang="en-US" dirty="0" smtClean="0"/>
              <a:t>Objects of the same type are co-located at the same partition</a:t>
            </a:r>
          </a:p>
          <a:p>
            <a:pPr>
              <a:lnSpc>
                <a:spcPct val="150000"/>
              </a:lnSpc>
            </a:pPr>
            <a:endParaRPr lang="en-US" dirty="0" smtClean="0"/>
          </a:p>
          <a:p>
            <a:pPr>
              <a:lnSpc>
                <a:spcPct val="150000"/>
              </a:lnSpc>
            </a:pPr>
            <a:r>
              <a:rPr lang="en-US" dirty="0" smtClean="0"/>
              <a:t>Allocation site</a:t>
            </a:r>
            <a:r>
              <a:rPr lang="en-US" dirty="0"/>
              <a:t>–</a:t>
            </a:r>
            <a:r>
              <a:rPr lang="en-US" dirty="0" smtClean="0"/>
              <a:t>based partitioning </a:t>
            </a:r>
            <a:r>
              <a:rPr lang="en-US" sz="1800" dirty="0">
                <a:solidFill>
                  <a:schemeClr val="tx1">
                    <a:lumMod val="65000"/>
                    <a:lumOff val="35000"/>
                  </a:schemeClr>
                </a:solidFill>
              </a:rPr>
              <a:t>(</a:t>
            </a:r>
            <a:r>
              <a:rPr lang="en-US" sz="1800" dirty="0" err="1">
                <a:solidFill>
                  <a:schemeClr val="tx1">
                    <a:lumMod val="65000"/>
                    <a:lumOff val="35000"/>
                  </a:schemeClr>
                </a:solidFill>
              </a:rPr>
              <a:t>Jantz</a:t>
            </a:r>
            <a:r>
              <a:rPr lang="en-US" sz="1800" dirty="0">
                <a:solidFill>
                  <a:schemeClr val="tx1">
                    <a:lumMod val="65000"/>
                    <a:lumOff val="35000"/>
                  </a:schemeClr>
                </a:solidFill>
              </a:rPr>
              <a:t> et al. 2015, Sinha et al. 2011)</a:t>
            </a:r>
          </a:p>
          <a:p>
            <a:pPr lvl="1"/>
            <a:r>
              <a:rPr lang="en-US" dirty="0" smtClean="0"/>
              <a:t>Objects </a:t>
            </a:r>
            <a:r>
              <a:rPr lang="en-US" dirty="0"/>
              <a:t>from </a:t>
            </a:r>
            <a:r>
              <a:rPr lang="en-US" dirty="0" smtClean="0"/>
              <a:t>the same </a:t>
            </a:r>
            <a:r>
              <a:rPr lang="en-US" dirty="0"/>
              <a:t>type but different allocation sites can be placed separately</a:t>
            </a:r>
          </a:p>
        </p:txBody>
      </p:sp>
      <p:sp>
        <p:nvSpPr>
          <p:cNvPr id="4" name="Slide Number Placeholder 3"/>
          <p:cNvSpPr>
            <a:spLocks noGrp="1"/>
          </p:cNvSpPr>
          <p:nvPr>
            <p:ph type="sldNum" sz="quarter" idx="12"/>
          </p:nvPr>
        </p:nvSpPr>
        <p:spPr/>
        <p:txBody>
          <a:bodyPr/>
          <a:lstStyle/>
          <a:p>
            <a:fld id="{FBD09BE4-F894-564E-A97D-A1981632AA78}" type="slidenum">
              <a:rPr lang="en-US" smtClean="0"/>
              <a:t>6</a:t>
            </a:fld>
            <a:endParaRPr lang="en-US"/>
          </a:p>
        </p:txBody>
      </p:sp>
    </p:spTree>
    <p:extLst>
      <p:ext uri="{BB962C8B-B14F-4D97-AF65-F5344CB8AC3E}">
        <p14:creationId xmlns:p14="http://schemas.microsoft.com/office/powerpoint/2010/main" val="18821325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60</a:t>
            </a:fld>
            <a:endParaRPr lang="en-US" dirty="0"/>
          </a:p>
        </p:txBody>
      </p:sp>
      <p:sp>
        <p:nvSpPr>
          <p:cNvPr id="4" name="Title 3"/>
          <p:cNvSpPr>
            <a:spLocks noGrp="1"/>
          </p:cNvSpPr>
          <p:nvPr>
            <p:ph type="title"/>
          </p:nvPr>
        </p:nvSpPr>
        <p:spPr/>
        <p:txBody>
          <a:bodyPr>
            <a:normAutofit/>
          </a:bodyPr>
          <a:lstStyle/>
          <a:p>
            <a:r>
              <a:rPr lang="en-US" dirty="0" smtClean="0"/>
              <a:t>Access Per Object</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318" y="1531912"/>
            <a:ext cx="9727365" cy="4410075"/>
          </a:xfrm>
          <a:prstGeom prst="rect">
            <a:avLst/>
          </a:prstGeom>
        </p:spPr>
      </p:pic>
    </p:spTree>
    <p:extLst>
      <p:ext uri="{BB962C8B-B14F-4D97-AF65-F5344CB8AC3E}">
        <p14:creationId xmlns:p14="http://schemas.microsoft.com/office/powerpoint/2010/main" val="1090106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Handling Calls To Super Using Connector Functions</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pPr/>
              <a:t>61</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35291" y="1877219"/>
            <a:ext cx="5600700" cy="4292600"/>
          </a:xfrm>
          <a:prstGeom prst="rect">
            <a:avLst/>
          </a:prstGeom>
        </p:spPr>
      </p:pic>
    </p:spTree>
    <p:extLst>
      <p:ext uri="{BB962C8B-B14F-4D97-AF65-F5344CB8AC3E}">
        <p14:creationId xmlns:p14="http://schemas.microsoft.com/office/powerpoint/2010/main" val="98035672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Statistics Of One Candidate Data Structure-aware </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pPr/>
              <a:t>62</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2450" y="2150269"/>
            <a:ext cx="8547100" cy="3746500"/>
          </a:xfrm>
          <a:prstGeom prst="rect">
            <a:avLst/>
          </a:prstGeom>
        </p:spPr>
      </p:pic>
    </p:spTree>
    <p:extLst>
      <p:ext uri="{BB962C8B-B14F-4D97-AF65-F5344CB8AC3E}">
        <p14:creationId xmlns:p14="http://schemas.microsoft.com/office/powerpoint/2010/main" val="47615243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 Of The Rewritten Code</a:t>
            </a:r>
            <a:endParaRPr lang="en-US" dirty="0"/>
          </a:p>
        </p:txBody>
      </p:sp>
      <p:sp>
        <p:nvSpPr>
          <p:cNvPr id="4" name="Slide Number Placeholder 3"/>
          <p:cNvSpPr>
            <a:spLocks noGrp="1"/>
          </p:cNvSpPr>
          <p:nvPr>
            <p:ph type="sldNum" sz="quarter" idx="12"/>
          </p:nvPr>
        </p:nvSpPr>
        <p:spPr/>
        <p:txBody>
          <a:bodyPr/>
          <a:lstStyle/>
          <a:p>
            <a:fld id="{FBD09BE4-F894-564E-A97D-A1981632AA78}" type="slidenum">
              <a:rPr lang="en-US" smtClean="0"/>
              <a:pPr/>
              <a:t>63</a:t>
            </a:fld>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754" y="1485500"/>
            <a:ext cx="8395326" cy="4750620"/>
          </a:xfrm>
          <a:prstGeom prst="rect">
            <a:avLst/>
          </a:prstGeom>
        </p:spPr>
      </p:pic>
    </p:spTree>
    <p:extLst>
      <p:ext uri="{BB962C8B-B14F-4D97-AF65-F5344CB8AC3E}">
        <p14:creationId xmlns:p14="http://schemas.microsoft.com/office/powerpoint/2010/main" val="141227768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64</a:t>
            </a:fld>
            <a:endParaRPr lang="en-US" dirty="0"/>
          </a:p>
        </p:txBody>
      </p:sp>
      <p:sp>
        <p:nvSpPr>
          <p:cNvPr id="4" name="Title 3"/>
          <p:cNvSpPr>
            <a:spLocks noGrp="1"/>
          </p:cNvSpPr>
          <p:nvPr>
            <p:ph type="title"/>
          </p:nvPr>
        </p:nvSpPr>
        <p:spPr/>
        <p:txBody>
          <a:bodyPr/>
          <a:lstStyle/>
          <a:p>
            <a:r>
              <a:rPr lang="en-US" dirty="0" smtClean="0"/>
              <a:t>Trace Back logic</a:t>
            </a:r>
            <a:endParaRPr lang="en-US" dirty="0"/>
          </a:p>
        </p:txBody>
      </p:sp>
      <p:sp>
        <p:nvSpPr>
          <p:cNvPr id="192" name="Oval 191"/>
          <p:cNvSpPr/>
          <p:nvPr/>
        </p:nvSpPr>
        <p:spPr>
          <a:xfrm>
            <a:off x="3975437" y="2552021"/>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194" name="Rounded Rectangle 193"/>
          <p:cNvSpPr/>
          <p:nvPr/>
        </p:nvSpPr>
        <p:spPr>
          <a:xfrm>
            <a:off x="4559808" y="2624328"/>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196" name="Oval 195"/>
          <p:cNvSpPr/>
          <p:nvPr/>
        </p:nvSpPr>
        <p:spPr>
          <a:xfrm>
            <a:off x="7587317" y="2552021"/>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197" name="Rounded Rectangle 196"/>
          <p:cNvSpPr/>
          <p:nvPr/>
        </p:nvSpPr>
        <p:spPr>
          <a:xfrm>
            <a:off x="6900672" y="2624328"/>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198" name="Oval 197"/>
          <p:cNvSpPr/>
          <p:nvPr/>
        </p:nvSpPr>
        <p:spPr>
          <a:xfrm>
            <a:off x="3462529" y="413308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99" name="Rounded Rectangle 198"/>
          <p:cNvSpPr/>
          <p:nvPr/>
        </p:nvSpPr>
        <p:spPr>
          <a:xfrm>
            <a:off x="4047744" y="420539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200" name="Rounded Rectangle 199"/>
          <p:cNvSpPr/>
          <p:nvPr/>
        </p:nvSpPr>
        <p:spPr>
          <a:xfrm>
            <a:off x="4779264" y="420539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201" name="Oval 200"/>
          <p:cNvSpPr/>
          <p:nvPr/>
        </p:nvSpPr>
        <p:spPr>
          <a:xfrm>
            <a:off x="8071105" y="416136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202" name="Rounded Rectangle 201"/>
          <p:cNvSpPr/>
          <p:nvPr/>
        </p:nvSpPr>
        <p:spPr>
          <a:xfrm>
            <a:off x="6681216" y="423367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203" name="Rounded Rectangle 202"/>
          <p:cNvSpPr/>
          <p:nvPr/>
        </p:nvSpPr>
        <p:spPr>
          <a:xfrm>
            <a:off x="7412736" y="423367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204" name="Oval 203"/>
          <p:cNvSpPr/>
          <p:nvPr/>
        </p:nvSpPr>
        <p:spPr>
          <a:xfrm>
            <a:off x="5758517" y="5623561"/>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cxnSp>
        <p:nvCxnSpPr>
          <p:cNvPr id="206" name="Straight Arrow Connector 205"/>
          <p:cNvCxnSpPr>
            <a:stCxn id="194" idx="2"/>
            <a:endCxn id="199" idx="0"/>
          </p:cNvCxnSpPr>
          <p:nvPr/>
        </p:nvCxnSpPr>
        <p:spPr>
          <a:xfrm flipH="1">
            <a:off x="4413504" y="3137236"/>
            <a:ext cx="512064" cy="1068160"/>
          </a:xfrm>
          <a:prstGeom prst="straightConnector1">
            <a:avLst/>
          </a:prstGeom>
          <a:noFill/>
          <a:ln w="28575" cap="flat" cmpd="sng" algn="ctr">
            <a:solidFill>
              <a:srgbClr val="8064A2"/>
            </a:solidFill>
            <a:prstDash val="solid"/>
            <a:tailEnd type="arrow"/>
          </a:ln>
          <a:effectLst/>
        </p:spPr>
      </p:cxnSp>
      <p:cxnSp>
        <p:nvCxnSpPr>
          <p:cNvPr id="207" name="Straight Arrow Connector 206"/>
          <p:cNvCxnSpPr>
            <a:stCxn id="197" idx="2"/>
            <a:endCxn id="203" idx="0"/>
          </p:cNvCxnSpPr>
          <p:nvPr/>
        </p:nvCxnSpPr>
        <p:spPr>
          <a:xfrm>
            <a:off x="7266432" y="3137237"/>
            <a:ext cx="512064" cy="1096437"/>
          </a:xfrm>
          <a:prstGeom prst="straightConnector1">
            <a:avLst/>
          </a:prstGeom>
          <a:noFill/>
          <a:ln w="28575" cap="flat" cmpd="sng" algn="ctr">
            <a:solidFill>
              <a:srgbClr val="8064A2"/>
            </a:solidFill>
            <a:prstDash val="solid"/>
            <a:tailEnd type="arrow"/>
          </a:ln>
          <a:effectLst/>
        </p:spPr>
      </p:cxnSp>
      <p:cxnSp>
        <p:nvCxnSpPr>
          <p:cNvPr id="208" name="Straight Arrow Connector 207"/>
          <p:cNvCxnSpPr>
            <a:stCxn id="197" idx="2"/>
            <a:endCxn id="200" idx="0"/>
          </p:cNvCxnSpPr>
          <p:nvPr/>
        </p:nvCxnSpPr>
        <p:spPr>
          <a:xfrm flipH="1">
            <a:off x="5145024" y="3137236"/>
            <a:ext cx="2121408" cy="1068160"/>
          </a:xfrm>
          <a:prstGeom prst="straightConnector1">
            <a:avLst/>
          </a:prstGeom>
          <a:noFill/>
          <a:ln w="28575" cap="flat" cmpd="sng" algn="ctr">
            <a:solidFill>
              <a:srgbClr val="8064A2"/>
            </a:solidFill>
            <a:prstDash val="solid"/>
            <a:tailEnd type="arrow"/>
          </a:ln>
          <a:effectLst/>
        </p:spPr>
      </p:cxnSp>
      <p:cxnSp>
        <p:nvCxnSpPr>
          <p:cNvPr id="209" name="Straight Arrow Connector 208"/>
          <p:cNvCxnSpPr>
            <a:stCxn id="194" idx="2"/>
            <a:endCxn id="202" idx="0"/>
          </p:cNvCxnSpPr>
          <p:nvPr/>
        </p:nvCxnSpPr>
        <p:spPr>
          <a:xfrm>
            <a:off x="4925568" y="3137237"/>
            <a:ext cx="2121408" cy="1096437"/>
          </a:xfrm>
          <a:prstGeom prst="straightConnector1">
            <a:avLst/>
          </a:prstGeom>
          <a:noFill/>
          <a:ln w="28575" cap="flat" cmpd="sng" algn="ctr">
            <a:solidFill>
              <a:srgbClr val="8064A2"/>
            </a:solidFill>
            <a:prstDash val="solid"/>
            <a:tailEnd type="arrow"/>
          </a:ln>
          <a:effectLst/>
        </p:spPr>
      </p:cxnSp>
      <p:cxnSp>
        <p:nvCxnSpPr>
          <p:cNvPr id="210" name="Straight Arrow Connector 209"/>
          <p:cNvCxnSpPr>
            <a:stCxn id="200" idx="2"/>
            <a:endCxn id="223" idx="0"/>
          </p:cNvCxnSpPr>
          <p:nvPr/>
        </p:nvCxnSpPr>
        <p:spPr>
          <a:xfrm>
            <a:off x="5145024" y="4718304"/>
            <a:ext cx="182880" cy="977564"/>
          </a:xfrm>
          <a:prstGeom prst="straightConnector1">
            <a:avLst/>
          </a:prstGeom>
          <a:noFill/>
          <a:ln w="28575" cap="flat" cmpd="sng" algn="ctr">
            <a:solidFill>
              <a:srgbClr val="8064A2"/>
            </a:solidFill>
            <a:prstDash val="solid"/>
            <a:tailEnd type="arrow"/>
          </a:ln>
          <a:effectLst/>
        </p:spPr>
      </p:cxnSp>
      <p:cxnSp>
        <p:nvCxnSpPr>
          <p:cNvPr id="211" name="Straight Arrow Connector 210"/>
          <p:cNvCxnSpPr>
            <a:stCxn id="203" idx="2"/>
            <a:endCxn id="221" idx="0"/>
          </p:cNvCxnSpPr>
          <p:nvPr/>
        </p:nvCxnSpPr>
        <p:spPr>
          <a:xfrm>
            <a:off x="7778496" y="4746582"/>
            <a:ext cx="36576" cy="949287"/>
          </a:xfrm>
          <a:prstGeom prst="straightConnector1">
            <a:avLst/>
          </a:prstGeom>
          <a:noFill/>
          <a:ln w="28575" cap="flat" cmpd="sng" algn="ctr">
            <a:solidFill>
              <a:srgbClr val="8064A2"/>
            </a:solidFill>
            <a:prstDash val="solid"/>
            <a:tailEnd type="arrow"/>
          </a:ln>
          <a:effectLst/>
        </p:spPr>
      </p:cxnSp>
      <p:cxnSp>
        <p:nvCxnSpPr>
          <p:cNvPr id="212" name="Straight Arrow Connector 211"/>
          <p:cNvCxnSpPr>
            <a:stCxn id="202" idx="2"/>
            <a:endCxn id="220" idx="0"/>
          </p:cNvCxnSpPr>
          <p:nvPr/>
        </p:nvCxnSpPr>
        <p:spPr>
          <a:xfrm flipH="1">
            <a:off x="6864096" y="4746582"/>
            <a:ext cx="182880" cy="949287"/>
          </a:xfrm>
          <a:prstGeom prst="straightConnector1">
            <a:avLst/>
          </a:prstGeom>
          <a:noFill/>
          <a:ln w="28575" cap="flat" cmpd="sng" algn="ctr">
            <a:solidFill>
              <a:srgbClr val="8064A2"/>
            </a:solidFill>
            <a:prstDash val="solid"/>
            <a:tailEnd type="arrow"/>
          </a:ln>
          <a:effectLst/>
        </p:spPr>
      </p:cxnSp>
      <p:cxnSp>
        <p:nvCxnSpPr>
          <p:cNvPr id="213" name="Straight Arrow Connector 212"/>
          <p:cNvCxnSpPr/>
          <p:nvPr/>
        </p:nvCxnSpPr>
        <p:spPr>
          <a:xfrm flipV="1">
            <a:off x="4343400" y="3200400"/>
            <a:ext cx="457200" cy="914400"/>
          </a:xfrm>
          <a:prstGeom prst="straightConnector1">
            <a:avLst/>
          </a:prstGeom>
          <a:ln w="57150">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14" name="TextBox 213"/>
          <p:cNvSpPr txBox="1"/>
          <p:nvPr/>
        </p:nvSpPr>
        <p:spPr>
          <a:xfrm>
            <a:off x="8802113" y="5489294"/>
            <a:ext cx="1255472"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b="1" kern="0" dirty="0">
                <a:solidFill>
                  <a:sysClr val="windowText" lastClr="000000"/>
                </a:solidFill>
                <a:latin typeface="Calibri"/>
              </a:rPr>
              <a:t>A: </a:t>
            </a:r>
            <a:r>
              <a:rPr lang="en-US" kern="0" dirty="0">
                <a:solidFill>
                  <a:sysClr val="windowText" lastClr="000000"/>
                </a:solidFill>
                <a:latin typeface="Calibri"/>
              </a:rPr>
              <a:t>assigned</a:t>
            </a:r>
          </a:p>
          <a:p>
            <a:pPr>
              <a:defRPr/>
            </a:pPr>
            <a:r>
              <a:rPr lang="en-US" b="1" kern="0" dirty="0">
                <a:solidFill>
                  <a:sysClr val="windowText" lastClr="000000"/>
                </a:solidFill>
                <a:latin typeface="Calibri"/>
              </a:rPr>
              <a:t>O: </a:t>
            </a:r>
            <a:r>
              <a:rPr lang="en-US" kern="0" dirty="0">
                <a:solidFill>
                  <a:sysClr val="windowText" lastClr="000000"/>
                </a:solidFill>
                <a:latin typeface="Calibri"/>
              </a:rPr>
              <a:t>owned</a:t>
            </a:r>
          </a:p>
        </p:txBody>
      </p:sp>
      <p:sp>
        <p:nvSpPr>
          <p:cNvPr id="215" name="TextBox 214"/>
          <p:cNvSpPr txBox="1"/>
          <p:nvPr/>
        </p:nvSpPr>
        <p:spPr>
          <a:xfrm>
            <a:off x="5925921" y="5327380"/>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216" name="TextBox 215"/>
          <p:cNvSpPr txBox="1"/>
          <p:nvPr/>
        </p:nvSpPr>
        <p:spPr>
          <a:xfrm>
            <a:off x="8729472" y="430682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217" name="TextBox 216"/>
          <p:cNvSpPr txBox="1"/>
          <p:nvPr/>
        </p:nvSpPr>
        <p:spPr>
          <a:xfrm>
            <a:off x="3138400" y="430682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218" name="TextBox 217"/>
          <p:cNvSpPr txBox="1"/>
          <p:nvPr/>
        </p:nvSpPr>
        <p:spPr>
          <a:xfrm>
            <a:off x="3681984" y="2697480"/>
            <a:ext cx="268224" cy="369332"/>
          </a:xfrm>
          <a:prstGeom prst="rect">
            <a:avLst/>
          </a:prstGeom>
          <a:noFill/>
        </p:spPr>
        <p:txBody>
          <a:bodyPr wrap="square" rtlCol="0">
            <a:spAutoFit/>
          </a:bodyPr>
          <a:lstStyle/>
          <a:p>
            <a:pPr>
              <a:defRPr/>
            </a:pPr>
            <a:r>
              <a:rPr lang="en-US" b="1" kern="0" dirty="0">
                <a:solidFill>
                  <a:sysClr val="windowText" lastClr="000000"/>
                </a:solidFill>
              </a:rPr>
              <a:t>A</a:t>
            </a:r>
          </a:p>
        </p:txBody>
      </p:sp>
      <p:sp>
        <p:nvSpPr>
          <p:cNvPr id="219" name="TextBox 218"/>
          <p:cNvSpPr txBox="1"/>
          <p:nvPr/>
        </p:nvSpPr>
        <p:spPr>
          <a:xfrm>
            <a:off x="8217408" y="2697480"/>
            <a:ext cx="324128" cy="369332"/>
          </a:xfrm>
          <a:prstGeom prst="rect">
            <a:avLst/>
          </a:prstGeom>
          <a:noFill/>
        </p:spPr>
        <p:txBody>
          <a:bodyPr wrap="none" rtlCol="0">
            <a:spAutoFit/>
          </a:bodyPr>
          <a:lstStyle/>
          <a:p>
            <a:pPr>
              <a:defRPr/>
            </a:pPr>
            <a:r>
              <a:rPr lang="en-US" b="1" kern="0" dirty="0">
                <a:solidFill>
                  <a:sysClr val="windowText" lastClr="000000"/>
                </a:solidFill>
              </a:rPr>
              <a:t>A</a:t>
            </a:r>
          </a:p>
        </p:txBody>
      </p:sp>
      <p:sp>
        <p:nvSpPr>
          <p:cNvPr id="220" name="Rounded Rectangle 219"/>
          <p:cNvSpPr/>
          <p:nvPr/>
        </p:nvSpPr>
        <p:spPr>
          <a:xfrm>
            <a:off x="6388608" y="5695868"/>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a:t>
            </a:r>
          </a:p>
        </p:txBody>
      </p:sp>
      <p:sp>
        <p:nvSpPr>
          <p:cNvPr id="221" name="Rounded Rectangle 220"/>
          <p:cNvSpPr/>
          <p:nvPr/>
        </p:nvSpPr>
        <p:spPr>
          <a:xfrm>
            <a:off x="7339584" y="5695868"/>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e1/L2/m2</a:t>
            </a:r>
          </a:p>
        </p:txBody>
      </p:sp>
      <p:sp>
        <p:nvSpPr>
          <p:cNvPr id="222" name="Rounded Rectangle 221"/>
          <p:cNvSpPr/>
          <p:nvPr/>
        </p:nvSpPr>
        <p:spPr>
          <a:xfrm>
            <a:off x="3901440" y="5695868"/>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a:t>
            </a:r>
          </a:p>
        </p:txBody>
      </p:sp>
      <p:sp>
        <p:nvSpPr>
          <p:cNvPr id="223" name="Rounded Rectangle 222"/>
          <p:cNvSpPr/>
          <p:nvPr/>
        </p:nvSpPr>
        <p:spPr>
          <a:xfrm>
            <a:off x="4852416" y="5695868"/>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e1/L1/m2</a:t>
            </a:r>
          </a:p>
        </p:txBody>
      </p:sp>
      <p:cxnSp>
        <p:nvCxnSpPr>
          <p:cNvPr id="224" name="Straight Arrow Connector 223"/>
          <p:cNvCxnSpPr>
            <a:stCxn id="199" idx="2"/>
            <a:endCxn id="222" idx="0"/>
          </p:cNvCxnSpPr>
          <p:nvPr/>
        </p:nvCxnSpPr>
        <p:spPr>
          <a:xfrm flipH="1">
            <a:off x="4376928" y="4718304"/>
            <a:ext cx="36576" cy="977564"/>
          </a:xfrm>
          <a:prstGeom prst="straightConnector1">
            <a:avLst/>
          </a:prstGeom>
          <a:noFill/>
          <a:ln w="28575" cap="flat" cmpd="sng" algn="ctr">
            <a:solidFill>
              <a:srgbClr val="8064A2"/>
            </a:solidFill>
            <a:prstDash val="solid"/>
            <a:tailEnd type="arrow"/>
          </a:ln>
          <a:effectLst/>
        </p:spPr>
      </p:cxnSp>
      <p:sp>
        <p:nvSpPr>
          <p:cNvPr id="225" name="Freeform 224"/>
          <p:cNvSpPr/>
          <p:nvPr/>
        </p:nvSpPr>
        <p:spPr>
          <a:xfrm>
            <a:off x="5145024" y="3136392"/>
            <a:ext cx="1901952" cy="1024128"/>
          </a:xfrm>
          <a:custGeom>
            <a:avLst/>
            <a:gdLst>
              <a:gd name="connsiteX0" fmla="*/ 411480 w 411480"/>
              <a:gd name="connsiteY0" fmla="*/ 922020 h 922020"/>
              <a:gd name="connsiteX1" fmla="*/ 0 w 411480"/>
              <a:gd name="connsiteY1" fmla="*/ 0 h 922020"/>
            </a:gdLst>
            <a:ahLst/>
            <a:cxnLst>
              <a:cxn ang="0">
                <a:pos x="connsiteX0" y="connsiteY0"/>
              </a:cxn>
              <a:cxn ang="0">
                <a:pos x="connsiteX1" y="connsiteY1"/>
              </a:cxn>
            </a:cxnLst>
            <a:rect l="l" t="t" r="r" b="b"/>
            <a:pathLst>
              <a:path w="411480" h="922020">
                <a:moveTo>
                  <a:pt x="411480" y="922020"/>
                </a:moveTo>
                <a:lnTo>
                  <a:pt x="0" y="0"/>
                </a:lnTo>
              </a:path>
            </a:pathLst>
          </a:custGeom>
          <a:ln w="57150">
            <a:headEnd type="none" w="med" len="med"/>
            <a:tailEnd type="arrow"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Freeform 39"/>
          <p:cNvSpPr/>
          <p:nvPr/>
        </p:nvSpPr>
        <p:spPr>
          <a:xfrm rot="15090382">
            <a:off x="5143619" y="3807195"/>
            <a:ext cx="1141665" cy="2190482"/>
          </a:xfrm>
          <a:custGeom>
            <a:avLst/>
            <a:gdLst>
              <a:gd name="connsiteX0" fmla="*/ 148590 w 491490"/>
              <a:gd name="connsiteY0" fmla="*/ 2407920 h 2407920"/>
              <a:gd name="connsiteX1" fmla="*/ 57150 w 491490"/>
              <a:gd name="connsiteY1" fmla="*/ 769620 h 2407920"/>
              <a:gd name="connsiteX2" fmla="*/ 491490 w 491490"/>
              <a:gd name="connsiteY2" fmla="*/ 0 h 2407920"/>
              <a:gd name="connsiteX3" fmla="*/ 491490 w 491490"/>
              <a:gd name="connsiteY3" fmla="*/ 0 h 2407920"/>
            </a:gdLst>
            <a:ahLst/>
            <a:cxnLst>
              <a:cxn ang="0">
                <a:pos x="connsiteX0" y="connsiteY0"/>
              </a:cxn>
              <a:cxn ang="0">
                <a:pos x="connsiteX1" y="connsiteY1"/>
              </a:cxn>
              <a:cxn ang="0">
                <a:pos x="connsiteX2" y="connsiteY2"/>
              </a:cxn>
              <a:cxn ang="0">
                <a:pos x="connsiteX3" y="connsiteY3"/>
              </a:cxn>
            </a:cxnLst>
            <a:rect l="l" t="t" r="r" b="b"/>
            <a:pathLst>
              <a:path w="491490" h="2407920">
                <a:moveTo>
                  <a:pt x="148590" y="2407920"/>
                </a:moveTo>
                <a:cubicBezTo>
                  <a:pt x="74295" y="1789430"/>
                  <a:pt x="0" y="1170940"/>
                  <a:pt x="57150" y="769620"/>
                </a:cubicBezTo>
                <a:cubicBezTo>
                  <a:pt x="114300" y="368300"/>
                  <a:pt x="491490" y="0"/>
                  <a:pt x="491490" y="0"/>
                </a:cubicBezTo>
                <a:lnTo>
                  <a:pt x="491490" y="0"/>
                </a:lnTo>
              </a:path>
            </a:pathLst>
          </a:custGeom>
          <a:noFill/>
          <a:ln w="76200" cap="flat" cmpd="sng" algn="ctr">
            <a:solidFill>
              <a:srgbClr val="FF0000"/>
            </a:solidFill>
            <a:prstDash val="solid"/>
            <a:tailEnd type="arrow"/>
          </a:ln>
          <a:effectLst/>
        </p:spPr>
        <p:txBody>
          <a:bodyPr rtlCol="0" anchor="ctr"/>
          <a:lstStyle/>
          <a:p>
            <a:pPr algn="ctr">
              <a:defRPr/>
            </a:pPr>
            <a:endParaRPr lang="en-US"/>
          </a:p>
        </p:txBody>
      </p:sp>
      <p:sp>
        <p:nvSpPr>
          <p:cNvPr id="41" name="TextBox 40"/>
          <p:cNvSpPr txBox="1"/>
          <p:nvPr/>
        </p:nvSpPr>
        <p:spPr>
          <a:xfrm>
            <a:off x="2941082" y="3821668"/>
            <a:ext cx="998735" cy="369332"/>
          </a:xfrm>
          <a:prstGeom prst="rect">
            <a:avLst/>
          </a:prstGeom>
          <a:noFill/>
        </p:spPr>
        <p:txBody>
          <a:bodyPr wrap="none" rtlCol="0">
            <a:spAutoFit/>
          </a:bodyPr>
          <a:lstStyle/>
          <a:p>
            <a:r>
              <a:rPr lang="en-US" dirty="0">
                <a:solidFill>
                  <a:srgbClr val="FF0000"/>
                </a:solidFill>
              </a:rPr>
              <a:t>Escaping</a:t>
            </a:r>
          </a:p>
        </p:txBody>
      </p:sp>
    </p:spTree>
    <p:extLst>
      <p:ext uri="{BB962C8B-B14F-4D97-AF65-F5344CB8AC3E}">
        <p14:creationId xmlns:p14="http://schemas.microsoft.com/office/powerpoint/2010/main" val="172623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animBg="1"/>
      <p:bldP spid="40"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65</a:t>
            </a:fld>
            <a:endParaRPr lang="en-US" dirty="0"/>
          </a:p>
        </p:txBody>
      </p:sp>
      <p:sp>
        <p:nvSpPr>
          <p:cNvPr id="4" name="Title 3"/>
          <p:cNvSpPr>
            <a:spLocks noGrp="1"/>
          </p:cNvSpPr>
          <p:nvPr>
            <p:ph type="title"/>
          </p:nvPr>
        </p:nvSpPr>
        <p:spPr/>
        <p:txBody>
          <a:bodyPr/>
          <a:lstStyle/>
          <a:p>
            <a:r>
              <a:rPr lang="en-US" dirty="0" smtClean="0"/>
              <a:t>Examples</a:t>
            </a:r>
            <a:endParaRPr lang="en-US" dirty="0"/>
          </a:p>
        </p:txBody>
      </p:sp>
      <p:sp>
        <p:nvSpPr>
          <p:cNvPr id="88" name="TextBox 87"/>
          <p:cNvSpPr txBox="1"/>
          <p:nvPr/>
        </p:nvSpPr>
        <p:spPr>
          <a:xfrm>
            <a:off x="8726728" y="5413094"/>
            <a:ext cx="1255472"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b="1" kern="0" dirty="0">
                <a:solidFill>
                  <a:sysClr val="windowText" lastClr="000000"/>
                </a:solidFill>
                <a:latin typeface="Calibri"/>
              </a:rPr>
              <a:t>A: </a:t>
            </a:r>
            <a:r>
              <a:rPr lang="en-US" kern="0" dirty="0">
                <a:solidFill>
                  <a:sysClr val="windowText" lastClr="000000"/>
                </a:solidFill>
                <a:latin typeface="Calibri"/>
              </a:rPr>
              <a:t>assigned</a:t>
            </a:r>
          </a:p>
          <a:p>
            <a:pPr>
              <a:defRPr/>
            </a:pPr>
            <a:r>
              <a:rPr lang="en-US" b="1" kern="0" dirty="0">
                <a:solidFill>
                  <a:sysClr val="windowText" lastClr="000000"/>
                </a:solidFill>
                <a:latin typeface="Calibri"/>
              </a:rPr>
              <a:t>O: </a:t>
            </a:r>
            <a:r>
              <a:rPr lang="en-US" kern="0" dirty="0">
                <a:solidFill>
                  <a:sysClr val="windowText" lastClr="000000"/>
                </a:solidFill>
                <a:latin typeface="Calibri"/>
              </a:rPr>
              <a:t>owned</a:t>
            </a:r>
          </a:p>
        </p:txBody>
      </p:sp>
      <p:sp>
        <p:nvSpPr>
          <p:cNvPr id="89" name="TextBox 88"/>
          <p:cNvSpPr txBox="1"/>
          <p:nvPr/>
        </p:nvSpPr>
        <p:spPr>
          <a:xfrm>
            <a:off x="5850536" y="5251180"/>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0" name="TextBox 89"/>
          <p:cNvSpPr txBox="1"/>
          <p:nvPr/>
        </p:nvSpPr>
        <p:spPr>
          <a:xfrm>
            <a:off x="8666457" y="423062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1" name="TextBox 90"/>
          <p:cNvSpPr txBox="1"/>
          <p:nvPr/>
        </p:nvSpPr>
        <p:spPr>
          <a:xfrm>
            <a:off x="3063015" y="423062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2" name="TextBox 91"/>
          <p:cNvSpPr txBox="1"/>
          <p:nvPr/>
        </p:nvSpPr>
        <p:spPr>
          <a:xfrm>
            <a:off x="3606599" y="2621280"/>
            <a:ext cx="268224" cy="369332"/>
          </a:xfrm>
          <a:prstGeom prst="rect">
            <a:avLst/>
          </a:prstGeom>
          <a:noFill/>
        </p:spPr>
        <p:txBody>
          <a:bodyPr wrap="square" rtlCol="0">
            <a:spAutoFit/>
          </a:bodyPr>
          <a:lstStyle/>
          <a:p>
            <a:pPr>
              <a:defRPr/>
            </a:pPr>
            <a:r>
              <a:rPr lang="en-US" b="1" kern="0" dirty="0">
                <a:solidFill>
                  <a:sysClr val="windowText" lastClr="000000"/>
                </a:solidFill>
              </a:rPr>
              <a:t>A</a:t>
            </a:r>
          </a:p>
        </p:txBody>
      </p:sp>
      <p:sp>
        <p:nvSpPr>
          <p:cNvPr id="93" name="TextBox 92"/>
          <p:cNvSpPr txBox="1"/>
          <p:nvPr/>
        </p:nvSpPr>
        <p:spPr>
          <a:xfrm>
            <a:off x="8225287" y="2621280"/>
            <a:ext cx="324128" cy="369332"/>
          </a:xfrm>
          <a:prstGeom prst="rect">
            <a:avLst/>
          </a:prstGeom>
          <a:noFill/>
        </p:spPr>
        <p:txBody>
          <a:bodyPr wrap="none" rtlCol="0">
            <a:spAutoFit/>
          </a:bodyPr>
          <a:lstStyle/>
          <a:p>
            <a:pPr>
              <a:defRPr/>
            </a:pPr>
            <a:r>
              <a:rPr lang="en-US" b="1" kern="0" dirty="0">
                <a:solidFill>
                  <a:sysClr val="windowText" lastClr="000000"/>
                </a:solidFill>
              </a:rPr>
              <a:t>A</a:t>
            </a:r>
          </a:p>
        </p:txBody>
      </p:sp>
      <p:sp>
        <p:nvSpPr>
          <p:cNvPr id="127" name="Oval 126"/>
          <p:cNvSpPr/>
          <p:nvPr/>
        </p:nvSpPr>
        <p:spPr>
          <a:xfrm>
            <a:off x="3948625" y="252458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128" name="Oval 127"/>
          <p:cNvSpPr/>
          <p:nvPr/>
        </p:nvSpPr>
        <p:spPr>
          <a:xfrm>
            <a:off x="5605130" y="1600200"/>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p>
            <a:pPr algn="ctr">
              <a:defRPr/>
            </a:pPr>
            <a:r>
              <a:rPr lang="en-US" sz="1600" kern="0" dirty="0">
                <a:solidFill>
                  <a:sysClr val="windowText" lastClr="000000"/>
                </a:solidFill>
                <a:latin typeface="Calibri"/>
              </a:rPr>
              <a:t>Root</a:t>
            </a:r>
          </a:p>
        </p:txBody>
      </p:sp>
      <p:sp>
        <p:nvSpPr>
          <p:cNvPr id="129" name="Rounded Rectangle 128"/>
          <p:cNvSpPr/>
          <p:nvPr/>
        </p:nvSpPr>
        <p:spPr>
          <a:xfrm>
            <a:off x="4532996" y="259689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cxnSp>
        <p:nvCxnSpPr>
          <p:cNvPr id="130" name="Straight Arrow Connector 129"/>
          <p:cNvCxnSpPr>
            <a:endCxn id="129" idx="0"/>
          </p:cNvCxnSpPr>
          <p:nvPr/>
        </p:nvCxnSpPr>
        <p:spPr>
          <a:xfrm flipH="1">
            <a:off x="4898756" y="1915668"/>
            <a:ext cx="706374" cy="681228"/>
          </a:xfrm>
          <a:prstGeom prst="straightConnector1">
            <a:avLst/>
          </a:prstGeom>
          <a:noFill/>
          <a:ln w="28575" cap="flat" cmpd="sng" algn="ctr">
            <a:solidFill>
              <a:srgbClr val="8064A2"/>
            </a:solidFill>
            <a:prstDash val="solid"/>
            <a:tailEnd type="arrow"/>
          </a:ln>
          <a:effectLst/>
        </p:spPr>
      </p:cxnSp>
      <p:sp>
        <p:nvSpPr>
          <p:cNvPr id="131" name="Oval 130"/>
          <p:cNvSpPr/>
          <p:nvPr/>
        </p:nvSpPr>
        <p:spPr>
          <a:xfrm>
            <a:off x="7560505" y="252458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132" name="Rounded Rectangle 131"/>
          <p:cNvSpPr/>
          <p:nvPr/>
        </p:nvSpPr>
        <p:spPr>
          <a:xfrm>
            <a:off x="6873860" y="259689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133" name="Oval 132"/>
          <p:cNvSpPr/>
          <p:nvPr/>
        </p:nvSpPr>
        <p:spPr>
          <a:xfrm>
            <a:off x="3435717" y="4105657"/>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34" name="Rounded Rectangle 133"/>
          <p:cNvSpPr/>
          <p:nvPr/>
        </p:nvSpPr>
        <p:spPr>
          <a:xfrm>
            <a:off x="4020932" y="417796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135" name="Rounded Rectangle 134"/>
          <p:cNvSpPr/>
          <p:nvPr/>
        </p:nvSpPr>
        <p:spPr>
          <a:xfrm>
            <a:off x="4752452" y="417796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136" name="Oval 135"/>
          <p:cNvSpPr/>
          <p:nvPr/>
        </p:nvSpPr>
        <p:spPr>
          <a:xfrm>
            <a:off x="8044293" y="41339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137" name="Rounded Rectangle 136"/>
          <p:cNvSpPr/>
          <p:nvPr/>
        </p:nvSpPr>
        <p:spPr>
          <a:xfrm>
            <a:off x="6654404" y="42062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138" name="Rounded Rectangle 137"/>
          <p:cNvSpPr/>
          <p:nvPr/>
        </p:nvSpPr>
        <p:spPr>
          <a:xfrm>
            <a:off x="7385924" y="42062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139" name="Oval 138"/>
          <p:cNvSpPr/>
          <p:nvPr/>
        </p:nvSpPr>
        <p:spPr>
          <a:xfrm>
            <a:off x="5731705" y="559612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140" name="Rounded Rectangle 139"/>
          <p:cNvSpPr/>
          <p:nvPr/>
        </p:nvSpPr>
        <p:spPr>
          <a:xfrm>
            <a:off x="6361796" y="5669280"/>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      e1/L2/m2</a:t>
            </a:r>
          </a:p>
        </p:txBody>
      </p:sp>
      <p:sp>
        <p:nvSpPr>
          <p:cNvPr id="141" name="Rounded Rectangle 140"/>
          <p:cNvSpPr/>
          <p:nvPr/>
        </p:nvSpPr>
        <p:spPr>
          <a:xfrm>
            <a:off x="3728324" y="5668436"/>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      e1/L1/m2</a:t>
            </a:r>
          </a:p>
        </p:txBody>
      </p:sp>
      <p:cxnSp>
        <p:nvCxnSpPr>
          <p:cNvPr id="142" name="Straight Arrow Connector 141"/>
          <p:cNvCxnSpPr>
            <a:endCxn id="132" idx="0"/>
          </p:cNvCxnSpPr>
          <p:nvPr/>
        </p:nvCxnSpPr>
        <p:spPr>
          <a:xfrm>
            <a:off x="6533246" y="1915668"/>
            <a:ext cx="706374" cy="681228"/>
          </a:xfrm>
          <a:prstGeom prst="straightConnector1">
            <a:avLst/>
          </a:prstGeom>
          <a:noFill/>
          <a:ln w="28575" cap="flat" cmpd="sng" algn="ctr">
            <a:solidFill>
              <a:srgbClr val="8064A2"/>
            </a:solidFill>
            <a:prstDash val="solid"/>
            <a:tailEnd type="arrow"/>
          </a:ln>
          <a:effectLst/>
        </p:spPr>
      </p:cxnSp>
      <p:cxnSp>
        <p:nvCxnSpPr>
          <p:cNvPr id="143" name="Straight Arrow Connector 142"/>
          <p:cNvCxnSpPr>
            <a:stCxn id="129" idx="2"/>
            <a:endCxn id="134" idx="0"/>
          </p:cNvCxnSpPr>
          <p:nvPr/>
        </p:nvCxnSpPr>
        <p:spPr>
          <a:xfrm flipH="1">
            <a:off x="4386692" y="310980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310980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310980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310980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69087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69087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71915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719150"/>
            <a:ext cx="73152" cy="950131"/>
          </a:xfrm>
          <a:prstGeom prst="straightConnector1">
            <a:avLst/>
          </a:prstGeom>
          <a:noFill/>
          <a:ln w="28575" cap="flat" cmpd="sng" algn="ctr">
            <a:solidFill>
              <a:srgbClr val="8064A2"/>
            </a:solidFill>
            <a:prstDash val="solid"/>
            <a:tailEnd type="arrow"/>
          </a:ln>
          <a:effectLst/>
        </p:spPr>
      </p:cxnSp>
      <p:cxnSp>
        <p:nvCxnSpPr>
          <p:cNvPr id="151" name="Straight Connector 150"/>
          <p:cNvCxnSpPr/>
          <p:nvPr/>
        </p:nvCxnSpPr>
        <p:spPr>
          <a:xfrm>
            <a:off x="4800600" y="5562600"/>
            <a:ext cx="0" cy="877824"/>
          </a:xfrm>
          <a:prstGeom prst="line">
            <a:avLst/>
          </a:prstGeom>
          <a:noFill/>
          <a:ln w="28575" cap="flat" cmpd="sng" algn="ctr">
            <a:solidFill>
              <a:srgbClr val="00B050"/>
            </a:solidFill>
            <a:prstDash val="sysDash"/>
          </a:ln>
          <a:effectLst/>
        </p:spPr>
      </p:cxnSp>
      <p:cxnSp>
        <p:nvCxnSpPr>
          <p:cNvPr id="152" name="Straight Connector 151"/>
          <p:cNvCxnSpPr/>
          <p:nvPr/>
        </p:nvCxnSpPr>
        <p:spPr>
          <a:xfrm>
            <a:off x="7315200" y="5562600"/>
            <a:ext cx="0" cy="877824"/>
          </a:xfrm>
          <a:prstGeom prst="line">
            <a:avLst/>
          </a:prstGeom>
          <a:noFill/>
          <a:ln w="28575" cap="flat" cmpd="sng" algn="ctr">
            <a:solidFill>
              <a:srgbClr val="00B050"/>
            </a:solidFill>
            <a:prstDash val="sysDash"/>
          </a:ln>
          <a:effectLst/>
        </p:spPr>
      </p:cxnSp>
      <p:cxnSp>
        <p:nvCxnSpPr>
          <p:cNvPr id="153" name="Straight Arrow Connector 152"/>
          <p:cNvCxnSpPr/>
          <p:nvPr/>
        </p:nvCxnSpPr>
        <p:spPr>
          <a:xfrm flipH="1">
            <a:off x="4282215" y="3155523"/>
            <a:ext cx="512064" cy="1068160"/>
          </a:xfrm>
          <a:prstGeom prst="straightConnector1">
            <a:avLst/>
          </a:prstGeom>
          <a:noFill/>
          <a:ln w="76200" cap="flat" cmpd="sng" algn="ctr">
            <a:solidFill>
              <a:srgbClr val="00B050"/>
            </a:solidFill>
            <a:prstDash val="solid"/>
            <a:tailEnd type="arrow"/>
          </a:ln>
          <a:effectLst/>
        </p:spPr>
      </p:cxnSp>
      <p:cxnSp>
        <p:nvCxnSpPr>
          <p:cNvPr id="154" name="Straight Arrow Connector 153"/>
          <p:cNvCxnSpPr/>
          <p:nvPr/>
        </p:nvCxnSpPr>
        <p:spPr>
          <a:xfrm flipH="1">
            <a:off x="6873015" y="4757083"/>
            <a:ext cx="76200" cy="914400"/>
          </a:xfrm>
          <a:prstGeom prst="straightConnector1">
            <a:avLst/>
          </a:prstGeom>
          <a:noFill/>
          <a:ln w="76200" cap="flat" cmpd="sng" algn="ctr">
            <a:solidFill>
              <a:srgbClr val="00B050"/>
            </a:solidFill>
            <a:prstDash val="solid"/>
            <a:tailEnd type="arrow"/>
          </a:ln>
          <a:effectLst/>
        </p:spPr>
      </p:cxnSp>
      <p:cxnSp>
        <p:nvCxnSpPr>
          <p:cNvPr id="161" name="Straight Arrow Connector 160"/>
          <p:cNvCxnSpPr>
            <a:endCxn id="134" idx="0"/>
          </p:cNvCxnSpPr>
          <p:nvPr/>
        </p:nvCxnSpPr>
        <p:spPr>
          <a:xfrm flipH="1">
            <a:off x="4386693" y="3080684"/>
            <a:ext cx="2486323" cy="1097281"/>
          </a:xfrm>
          <a:prstGeom prst="straightConnector1">
            <a:avLst/>
          </a:prstGeom>
          <a:noFill/>
          <a:ln w="76200" cap="flat" cmpd="sng" algn="ctr">
            <a:solidFill>
              <a:srgbClr val="FF0000"/>
            </a:solidFill>
            <a:prstDash val="solid"/>
            <a:tailEnd type="arrow"/>
          </a:ln>
          <a:effectLst/>
        </p:spPr>
      </p:cxnSp>
      <p:cxnSp>
        <p:nvCxnSpPr>
          <p:cNvPr id="166" name="Straight Arrow Connector 165"/>
          <p:cNvCxnSpPr/>
          <p:nvPr/>
        </p:nvCxnSpPr>
        <p:spPr>
          <a:xfrm flipH="1">
            <a:off x="7635015" y="4757083"/>
            <a:ext cx="76200" cy="914400"/>
          </a:xfrm>
          <a:prstGeom prst="straightConnector1">
            <a:avLst/>
          </a:prstGeom>
          <a:noFill/>
          <a:ln w="76200" cap="flat" cmpd="sng" algn="ctr">
            <a:solidFill>
              <a:srgbClr val="00B050"/>
            </a:solidFill>
            <a:prstDash val="solid"/>
            <a:tailEnd type="arrow"/>
          </a:ln>
          <a:effectLst/>
        </p:spPr>
      </p:cxnSp>
      <p:cxnSp>
        <p:nvCxnSpPr>
          <p:cNvPr id="167" name="Straight Arrow Connector 166"/>
          <p:cNvCxnSpPr/>
          <p:nvPr/>
        </p:nvCxnSpPr>
        <p:spPr>
          <a:xfrm>
            <a:off x="7101615" y="4757083"/>
            <a:ext cx="457200" cy="914400"/>
          </a:xfrm>
          <a:prstGeom prst="straightConnector1">
            <a:avLst/>
          </a:prstGeom>
          <a:noFill/>
          <a:ln w="76200" cap="flat" cmpd="sng" algn="ctr">
            <a:solidFill>
              <a:srgbClr val="FF0000"/>
            </a:solidFill>
            <a:prstDash val="solid"/>
            <a:tailEnd type="arrow"/>
          </a:ln>
          <a:effectLst/>
        </p:spPr>
      </p:cxnSp>
      <p:cxnSp>
        <p:nvCxnSpPr>
          <p:cNvPr id="170" name="Straight Arrow Connector 169"/>
          <p:cNvCxnSpPr/>
          <p:nvPr/>
        </p:nvCxnSpPr>
        <p:spPr>
          <a:xfrm flipH="1">
            <a:off x="7025415" y="4833283"/>
            <a:ext cx="609600" cy="838200"/>
          </a:xfrm>
          <a:prstGeom prst="straightConnector1">
            <a:avLst/>
          </a:prstGeom>
          <a:noFill/>
          <a:ln w="76200" cap="flat" cmpd="sng" algn="ctr">
            <a:solidFill>
              <a:srgbClr val="FF0000"/>
            </a:solidFill>
            <a:prstDash val="solid"/>
            <a:tailEnd type="arrow"/>
          </a:ln>
          <a:effectLst/>
        </p:spPr>
      </p:cxnSp>
      <p:sp>
        <p:nvSpPr>
          <p:cNvPr id="174" name="TextBox 173"/>
          <p:cNvSpPr txBox="1"/>
          <p:nvPr/>
        </p:nvSpPr>
        <p:spPr>
          <a:xfrm>
            <a:off x="3088842" y="4202668"/>
            <a:ext cx="324128" cy="369332"/>
          </a:xfrm>
          <a:prstGeom prst="rect">
            <a:avLst/>
          </a:prstGeom>
          <a:noFill/>
        </p:spPr>
        <p:txBody>
          <a:bodyPr wrap="none" rtlCol="0">
            <a:spAutoFit/>
          </a:bodyPr>
          <a:lstStyle/>
          <a:p>
            <a:pPr>
              <a:defRPr/>
            </a:pPr>
            <a:r>
              <a:rPr lang="en-US" b="1" kern="0" dirty="0">
                <a:solidFill>
                  <a:srgbClr val="FF0000"/>
                </a:solidFill>
              </a:rPr>
              <a:t>A</a:t>
            </a:r>
          </a:p>
        </p:txBody>
      </p:sp>
    </p:spTree>
    <p:extLst>
      <p:ext uri="{BB962C8B-B14F-4D97-AF65-F5344CB8AC3E}">
        <p14:creationId xmlns:p14="http://schemas.microsoft.com/office/powerpoint/2010/main" val="1351797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5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4"/>
                                        </p:tgtEl>
                                        <p:attrNameLst>
                                          <p:attrName>style.visibility</p:attrName>
                                        </p:attrNameLst>
                                      </p:cBhvr>
                                      <p:to>
                                        <p:strVal val="visible"/>
                                      </p:to>
                                    </p:set>
                                  </p:childTnLst>
                                </p:cTn>
                              </p:par>
                              <p:par>
                                <p:cTn id="19" presetID="1" presetClass="exit" presetSubtype="0" fill="hold" grpId="0" nodeType="withEffect">
                                  <p:stCondLst>
                                    <p:cond delay="0"/>
                                  </p:stCondLst>
                                  <p:childTnLst>
                                    <p:set>
                                      <p:cBhvr>
                                        <p:cTn id="20" dur="1" fill="hold">
                                          <p:stCondLst>
                                            <p:cond delay="0"/>
                                          </p:stCondLst>
                                        </p:cTn>
                                        <p:tgtEl>
                                          <p:spTgt spid="9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61"/>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5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6"/>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nodeType="clickEffect">
                                  <p:stCondLst>
                                    <p:cond delay="0"/>
                                  </p:stCondLst>
                                  <p:childTnLst>
                                    <p:set>
                                      <p:cBhvr>
                                        <p:cTn id="38" dur="1" fill="hold">
                                          <p:stCondLst>
                                            <p:cond delay="0"/>
                                          </p:stCondLst>
                                        </p:cTn>
                                        <p:tgtEl>
                                          <p:spTgt spid="167"/>
                                        </p:tgtEl>
                                        <p:attrNameLst>
                                          <p:attrName>style.visibility</p:attrName>
                                        </p:attrNameLst>
                                      </p:cBhvr>
                                      <p:to>
                                        <p:strVal val="hidden"/>
                                      </p:to>
                                    </p:set>
                                  </p:childTnLst>
                                </p:cTn>
                              </p:par>
                              <p:par>
                                <p:cTn id="39" presetID="1" presetClass="exit" presetSubtype="0" fill="hold" nodeType="withEffect">
                                  <p:stCondLst>
                                    <p:cond delay="0"/>
                                  </p:stCondLst>
                                  <p:childTnLst>
                                    <p:set>
                                      <p:cBhvr>
                                        <p:cTn id="40" dur="1" fill="hold">
                                          <p:stCondLst>
                                            <p:cond delay="0"/>
                                          </p:stCondLst>
                                        </p:cTn>
                                        <p:tgtEl>
                                          <p:spTgt spid="1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174"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481328"/>
            <a:ext cx="10515600" cy="4919472"/>
          </a:xfrm>
        </p:spPr>
        <p:txBody>
          <a:bodyPr>
            <a:normAutofit/>
          </a:bodyPr>
          <a:lstStyle/>
          <a:p>
            <a:pPr marL="457200" lvl="1" indent="0">
              <a:buNone/>
            </a:pPr>
            <a:endParaRPr lang="en-US" dirty="0" smtClean="0"/>
          </a:p>
          <a:p>
            <a:pPr marL="457200" lvl="1" indent="0">
              <a:buNone/>
            </a:pPr>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66</a:t>
            </a:fld>
            <a:endParaRPr lang="en-US" dirty="0"/>
          </a:p>
        </p:txBody>
      </p:sp>
      <p:sp>
        <p:nvSpPr>
          <p:cNvPr id="4" name="Title 3"/>
          <p:cNvSpPr>
            <a:spLocks noGrp="1"/>
          </p:cNvSpPr>
          <p:nvPr>
            <p:ph type="title"/>
          </p:nvPr>
        </p:nvSpPr>
        <p:spPr/>
        <p:txBody>
          <a:bodyPr/>
          <a:lstStyle/>
          <a:p>
            <a:r>
              <a:rPr lang="en-US" dirty="0" smtClean="0"/>
              <a:t>Code Generation</a:t>
            </a:r>
            <a:endParaRPr lang="en-US" dirty="0"/>
          </a:p>
        </p:txBody>
      </p:sp>
      <p:sp>
        <p:nvSpPr>
          <p:cNvPr id="5" name="Oval 4"/>
          <p:cNvSpPr/>
          <p:nvPr/>
        </p:nvSpPr>
        <p:spPr>
          <a:xfrm>
            <a:off x="8677556" y="17453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6" name="Straight Arrow Connector 5"/>
          <p:cNvCxnSpPr/>
          <p:nvPr/>
        </p:nvCxnSpPr>
        <p:spPr>
          <a:xfrm>
            <a:off x="10049156" y="4031346"/>
            <a:ext cx="0" cy="533400"/>
          </a:xfrm>
          <a:prstGeom prst="straightConnector1">
            <a:avLst/>
          </a:prstGeom>
          <a:noFill/>
          <a:ln w="28575" cap="flat" cmpd="sng" algn="ctr">
            <a:solidFill>
              <a:srgbClr val="8064A2"/>
            </a:solidFill>
            <a:prstDash val="dash"/>
            <a:tailEnd type="arrow"/>
          </a:ln>
          <a:effectLst/>
        </p:spPr>
      </p:cxnSp>
      <p:cxnSp>
        <p:nvCxnSpPr>
          <p:cNvPr id="7" name="Straight Arrow Connector 6"/>
          <p:cNvCxnSpPr/>
          <p:nvPr/>
        </p:nvCxnSpPr>
        <p:spPr>
          <a:xfrm>
            <a:off x="9458045" y="2525835"/>
            <a:ext cx="591111" cy="591111"/>
          </a:xfrm>
          <a:prstGeom prst="straightConnector1">
            <a:avLst/>
          </a:prstGeom>
          <a:noFill/>
          <a:ln w="28575" cap="flat" cmpd="sng" algn="ctr">
            <a:solidFill>
              <a:srgbClr val="8064A2"/>
            </a:solidFill>
            <a:prstDash val="solid"/>
            <a:tailEnd type="arrow"/>
          </a:ln>
          <a:effectLst/>
        </p:spPr>
      </p:cxnSp>
      <p:sp>
        <p:nvSpPr>
          <p:cNvPr id="8" name="Oval 7"/>
          <p:cNvSpPr/>
          <p:nvPr/>
        </p:nvSpPr>
        <p:spPr>
          <a:xfrm>
            <a:off x="9591956" y="31169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9" name="Oval 8"/>
          <p:cNvSpPr/>
          <p:nvPr/>
        </p:nvSpPr>
        <p:spPr>
          <a:xfrm>
            <a:off x="9591956" y="4564746"/>
            <a:ext cx="914400" cy="9144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0" name="Oval 9"/>
          <p:cNvSpPr/>
          <p:nvPr/>
        </p:nvSpPr>
        <p:spPr>
          <a:xfrm>
            <a:off x="7763156" y="31169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11" name="Straight Arrow Connector 10"/>
          <p:cNvCxnSpPr/>
          <p:nvPr/>
        </p:nvCxnSpPr>
        <p:spPr>
          <a:xfrm flipH="1">
            <a:off x="8220356" y="2525835"/>
            <a:ext cx="591111" cy="591111"/>
          </a:xfrm>
          <a:prstGeom prst="straightConnector1">
            <a:avLst/>
          </a:prstGeom>
          <a:noFill/>
          <a:ln w="28575" cap="flat" cmpd="sng" algn="ctr">
            <a:solidFill>
              <a:srgbClr val="8064A2"/>
            </a:solidFill>
            <a:prstDash val="solid"/>
            <a:tailEnd type="arrow"/>
          </a:ln>
          <a:effectLst/>
        </p:spPr>
      </p:cxnSp>
      <p:cxnSp>
        <p:nvCxnSpPr>
          <p:cNvPr id="12" name="Straight Arrow Connector 11"/>
          <p:cNvCxnSpPr/>
          <p:nvPr/>
        </p:nvCxnSpPr>
        <p:spPr>
          <a:xfrm>
            <a:off x="8220356" y="4031346"/>
            <a:ext cx="0" cy="533400"/>
          </a:xfrm>
          <a:prstGeom prst="straightConnector1">
            <a:avLst/>
          </a:prstGeom>
          <a:noFill/>
          <a:ln w="28575" cap="flat" cmpd="sng" algn="ctr">
            <a:solidFill>
              <a:srgbClr val="8064A2"/>
            </a:solidFill>
            <a:prstDash val="dash"/>
            <a:tailEnd type="arrow"/>
          </a:ln>
          <a:effectLst/>
        </p:spPr>
      </p:cxnSp>
      <p:sp>
        <p:nvSpPr>
          <p:cNvPr id="13" name="Oval 12"/>
          <p:cNvSpPr/>
          <p:nvPr/>
        </p:nvSpPr>
        <p:spPr>
          <a:xfrm>
            <a:off x="7763156" y="4564746"/>
            <a:ext cx="914400" cy="9144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4" name="Oval 13"/>
          <p:cNvSpPr/>
          <p:nvPr/>
        </p:nvSpPr>
        <p:spPr>
          <a:xfrm>
            <a:off x="2757705" y="17453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15" name="Straight Arrow Connector 14"/>
          <p:cNvCxnSpPr/>
          <p:nvPr/>
        </p:nvCxnSpPr>
        <p:spPr>
          <a:xfrm flipH="1">
            <a:off x="3538194" y="4031346"/>
            <a:ext cx="591111" cy="743511"/>
          </a:xfrm>
          <a:prstGeom prst="straightConnector1">
            <a:avLst/>
          </a:prstGeom>
          <a:noFill/>
          <a:ln w="28575" cap="flat" cmpd="sng" algn="ctr">
            <a:solidFill>
              <a:srgbClr val="8064A2"/>
            </a:solidFill>
            <a:prstDash val="solid"/>
            <a:tailEnd type="arrow"/>
          </a:ln>
          <a:effectLst/>
        </p:spPr>
      </p:cxnSp>
      <p:cxnSp>
        <p:nvCxnSpPr>
          <p:cNvPr id="16" name="Straight Arrow Connector 15"/>
          <p:cNvCxnSpPr/>
          <p:nvPr/>
        </p:nvCxnSpPr>
        <p:spPr>
          <a:xfrm>
            <a:off x="3538194" y="2525835"/>
            <a:ext cx="591111" cy="591111"/>
          </a:xfrm>
          <a:prstGeom prst="straightConnector1">
            <a:avLst/>
          </a:prstGeom>
          <a:noFill/>
          <a:ln w="28575" cap="flat" cmpd="sng" algn="ctr">
            <a:solidFill>
              <a:srgbClr val="8064A2"/>
            </a:solidFill>
            <a:prstDash val="solid"/>
            <a:tailEnd type="arrow"/>
          </a:ln>
          <a:effectLst/>
        </p:spPr>
      </p:cxnSp>
      <p:sp>
        <p:nvSpPr>
          <p:cNvPr id="17" name="Oval 16"/>
          <p:cNvSpPr/>
          <p:nvPr/>
        </p:nvSpPr>
        <p:spPr>
          <a:xfrm>
            <a:off x="3672105" y="31169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8" name="Oval 17"/>
          <p:cNvSpPr/>
          <p:nvPr/>
        </p:nvSpPr>
        <p:spPr>
          <a:xfrm>
            <a:off x="2757705" y="46409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9" name="Oval 18"/>
          <p:cNvSpPr/>
          <p:nvPr/>
        </p:nvSpPr>
        <p:spPr>
          <a:xfrm>
            <a:off x="1843305" y="3116946"/>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0" name="Straight Arrow Connector 19"/>
          <p:cNvCxnSpPr/>
          <p:nvPr/>
        </p:nvCxnSpPr>
        <p:spPr>
          <a:xfrm flipH="1">
            <a:off x="2300505" y="2525835"/>
            <a:ext cx="591111" cy="591111"/>
          </a:xfrm>
          <a:prstGeom prst="straightConnector1">
            <a:avLst/>
          </a:prstGeom>
          <a:noFill/>
          <a:ln w="28575" cap="flat" cmpd="sng" algn="ctr">
            <a:solidFill>
              <a:srgbClr val="8064A2"/>
            </a:solidFill>
            <a:prstDash val="solid"/>
            <a:tailEnd type="arrow"/>
          </a:ln>
          <a:effectLst/>
        </p:spPr>
      </p:cxnSp>
      <p:cxnSp>
        <p:nvCxnSpPr>
          <p:cNvPr id="21" name="Straight Arrow Connector 20"/>
          <p:cNvCxnSpPr/>
          <p:nvPr/>
        </p:nvCxnSpPr>
        <p:spPr>
          <a:xfrm>
            <a:off x="2300505" y="4031346"/>
            <a:ext cx="591111" cy="743511"/>
          </a:xfrm>
          <a:prstGeom prst="straightConnector1">
            <a:avLst/>
          </a:prstGeom>
          <a:noFill/>
          <a:ln w="28575" cap="flat" cmpd="sng" algn="ctr">
            <a:solidFill>
              <a:srgbClr val="8064A2"/>
            </a:solidFill>
            <a:prstDash val="solid"/>
            <a:tailEnd type="arrow"/>
          </a:ln>
          <a:effectLst/>
        </p:spPr>
      </p:cxnSp>
      <p:sp>
        <p:nvSpPr>
          <p:cNvPr id="22" name="Rectangle 21"/>
          <p:cNvSpPr/>
          <p:nvPr/>
        </p:nvSpPr>
        <p:spPr>
          <a:xfrm>
            <a:off x="2364351" y="5706394"/>
            <a:ext cx="1701107" cy="369332"/>
          </a:xfrm>
          <a:prstGeom prst="rect">
            <a:avLst/>
          </a:prstGeom>
        </p:spPr>
        <p:txBody>
          <a:bodyPr wrap="none">
            <a:spAutoFit/>
          </a:bodyPr>
          <a:lstStyle/>
          <a:p>
            <a:r>
              <a:rPr lang="en-US" b="1" smtClean="0">
                <a:solidFill>
                  <a:srgbClr val="7F0055"/>
                </a:solidFill>
                <a:latin typeface="Courier New"/>
                <a:ea typeface="Calibri"/>
                <a:cs typeface="Times New Roman"/>
              </a:rPr>
              <a:t>new</a:t>
            </a:r>
            <a:r>
              <a:rPr lang="en-US" b="1" smtClean="0">
                <a:solidFill>
                  <a:srgbClr val="000000"/>
                </a:solidFill>
                <a:latin typeface="Courier New"/>
                <a:ea typeface="Calibri"/>
                <a:cs typeface="Times New Roman"/>
              </a:rPr>
              <a:t> </a:t>
            </a:r>
            <a:r>
              <a:rPr lang="en-US" b="1" dirty="0" smtClean="0">
                <a:solidFill>
                  <a:srgbClr val="000000"/>
                </a:solidFill>
                <a:latin typeface="Courier New"/>
                <a:ea typeface="Calibri"/>
                <a:cs typeface="Times New Roman"/>
              </a:rPr>
              <a:t>Entry()</a:t>
            </a:r>
            <a:endParaRPr lang="en-US" dirty="0"/>
          </a:p>
        </p:txBody>
      </p:sp>
      <p:sp>
        <p:nvSpPr>
          <p:cNvPr id="23" name="Rectangle 22"/>
          <p:cNvSpPr/>
          <p:nvPr/>
        </p:nvSpPr>
        <p:spPr>
          <a:xfrm>
            <a:off x="6959818" y="5706394"/>
            <a:ext cx="2114681" cy="369332"/>
          </a:xfrm>
          <a:prstGeom prst="rect">
            <a:avLst/>
          </a:prstGeom>
        </p:spPr>
        <p:txBody>
          <a:bodyPr wrap="none">
            <a:spAutoFit/>
          </a:bodyPr>
          <a:lstStyle/>
          <a:p>
            <a:r>
              <a:rPr lang="en-US" b="1" smtClean="0">
                <a:solidFill>
                  <a:srgbClr val="7F0055"/>
                </a:solidFill>
                <a:latin typeface="Courier New"/>
                <a:ea typeface="Calibri"/>
                <a:cs typeface="Times New Roman"/>
              </a:rPr>
              <a:t>new</a:t>
            </a:r>
            <a:r>
              <a:rPr lang="en-US" b="1" smtClean="0">
                <a:solidFill>
                  <a:srgbClr val="000000"/>
                </a:solidFill>
                <a:latin typeface="Courier New"/>
                <a:ea typeface="Calibri"/>
                <a:cs typeface="Times New Roman"/>
              </a:rPr>
              <a:t> Entry_P1()</a:t>
            </a:r>
            <a:endParaRPr lang="en-US"/>
          </a:p>
        </p:txBody>
      </p:sp>
      <p:sp>
        <p:nvSpPr>
          <p:cNvPr id="24" name="Rectangle 23"/>
          <p:cNvSpPr/>
          <p:nvPr/>
        </p:nvSpPr>
        <p:spPr>
          <a:xfrm>
            <a:off x="9419987" y="5706394"/>
            <a:ext cx="2114681" cy="369332"/>
          </a:xfrm>
          <a:prstGeom prst="rect">
            <a:avLst/>
          </a:prstGeom>
        </p:spPr>
        <p:txBody>
          <a:bodyPr wrap="none">
            <a:spAutoFit/>
          </a:bodyPr>
          <a:lstStyle/>
          <a:p>
            <a:r>
              <a:rPr lang="en-US" b="1" dirty="0" smtClean="0">
                <a:solidFill>
                  <a:srgbClr val="7F0055"/>
                </a:solidFill>
                <a:latin typeface="Courier New"/>
                <a:ea typeface="Calibri"/>
                <a:cs typeface="Times New Roman"/>
              </a:rPr>
              <a:t>new</a:t>
            </a:r>
            <a:r>
              <a:rPr lang="en-US" b="1" dirty="0" smtClean="0">
                <a:solidFill>
                  <a:srgbClr val="000000"/>
                </a:solidFill>
                <a:latin typeface="Courier New"/>
                <a:ea typeface="Calibri"/>
                <a:cs typeface="Times New Roman"/>
              </a:rPr>
              <a:t> Entry_P2()</a:t>
            </a:r>
            <a:endParaRPr lang="en-US" dirty="0"/>
          </a:p>
        </p:txBody>
      </p:sp>
      <p:cxnSp>
        <p:nvCxnSpPr>
          <p:cNvPr id="26" name="Straight Arrow Connector 25"/>
          <p:cNvCxnSpPr/>
          <p:nvPr/>
        </p:nvCxnSpPr>
        <p:spPr>
          <a:xfrm>
            <a:off x="5486400" y="3574146"/>
            <a:ext cx="1364343"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3903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0" grpId="0" animBg="1"/>
      <p:bldP spid="13" grpId="0" animBg="1"/>
      <p:bldP spid="23" grpId="0"/>
      <p:bldP spid="24"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219200" y="1481329"/>
            <a:ext cx="8229600" cy="4525963"/>
          </a:xfrm>
        </p:spPr>
        <p:txBody>
          <a:bodyPr>
            <a:normAutofit fontScale="77500" lnSpcReduction="20000"/>
          </a:bodyPr>
          <a:lstStyle/>
          <a:p>
            <a:r>
              <a:rPr lang="en-US" dirty="0" smtClean="0"/>
              <a:t>Step1: Escape/Creator analysis</a:t>
            </a:r>
          </a:p>
          <a:p>
            <a:r>
              <a:rPr lang="en-US" dirty="0" smtClean="0"/>
              <a:t>Step2: Partitioning tool</a:t>
            </a:r>
          </a:p>
          <a:p>
            <a:r>
              <a:rPr lang="en-US" dirty="0" smtClean="0"/>
              <a:t>Step3: clones generation</a:t>
            </a:r>
          </a:p>
          <a:p>
            <a:r>
              <a:rPr lang="en-US" dirty="0"/>
              <a:t>3</a:t>
            </a:r>
            <a:r>
              <a:rPr lang="en-US" dirty="0" smtClean="0"/>
              <a:t>.1: create classes </a:t>
            </a:r>
          </a:p>
          <a:p>
            <a:pPr lvl="1">
              <a:lnSpc>
                <a:spcPct val="120000"/>
              </a:lnSpc>
            </a:pPr>
            <a:r>
              <a:rPr lang="en-US" dirty="0" smtClean="0"/>
              <a:t>Main_A_P1 extends Main</a:t>
            </a:r>
          </a:p>
          <a:p>
            <a:pPr lvl="1">
              <a:lnSpc>
                <a:spcPct val="120000"/>
              </a:lnSpc>
            </a:pPr>
            <a:r>
              <a:rPr lang="en-US" dirty="0" smtClean="0"/>
              <a:t>Main_A_P2 extends Main</a:t>
            </a:r>
          </a:p>
          <a:p>
            <a:pPr lvl="1">
              <a:lnSpc>
                <a:spcPct val="120000"/>
              </a:lnSpc>
            </a:pPr>
            <a:r>
              <a:rPr lang="en-US" dirty="0" smtClean="0"/>
              <a:t>List_A_P1 extends List</a:t>
            </a:r>
          </a:p>
          <a:p>
            <a:pPr lvl="1">
              <a:lnSpc>
                <a:spcPct val="120000"/>
              </a:lnSpc>
            </a:pPr>
            <a:r>
              <a:rPr lang="en-US" dirty="0" smtClean="0"/>
              <a:t>List_O_P1 extends List</a:t>
            </a:r>
          </a:p>
          <a:p>
            <a:pPr lvl="1">
              <a:lnSpc>
                <a:spcPct val="120000"/>
              </a:lnSpc>
            </a:pPr>
            <a:r>
              <a:rPr lang="en-US" dirty="0" smtClean="0"/>
              <a:t>List_O_P2 extends List</a:t>
            </a:r>
          </a:p>
          <a:p>
            <a:pPr lvl="1">
              <a:lnSpc>
                <a:spcPct val="120000"/>
              </a:lnSpc>
            </a:pPr>
            <a:r>
              <a:rPr lang="en-US" dirty="0" smtClean="0"/>
              <a:t>Entry_O_P1 extends Entry</a:t>
            </a:r>
          </a:p>
          <a:p>
            <a:pPr lvl="1">
              <a:lnSpc>
                <a:spcPct val="120000"/>
              </a:lnSpc>
            </a:pPr>
            <a:r>
              <a:rPr lang="en-US" dirty="0" smtClean="0"/>
              <a:t>Entry_O_P2 extends Entry</a:t>
            </a:r>
          </a:p>
          <a:p>
            <a:pPr lvl="2"/>
            <a:endParaRPr lang="en-US" dirty="0" smtClean="0"/>
          </a:p>
          <a:p>
            <a:pPr lvl="2"/>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67</a:t>
            </a:fld>
            <a:endParaRPr lang="en-US" dirty="0"/>
          </a:p>
        </p:txBody>
      </p:sp>
      <p:sp>
        <p:nvSpPr>
          <p:cNvPr id="4" name="Title 3"/>
          <p:cNvSpPr>
            <a:spLocks noGrp="1"/>
          </p:cNvSpPr>
          <p:nvPr>
            <p:ph type="title"/>
          </p:nvPr>
        </p:nvSpPr>
        <p:spPr/>
        <p:txBody>
          <a:bodyPr/>
          <a:lstStyle/>
          <a:p>
            <a:r>
              <a:rPr lang="en-US" dirty="0" smtClean="0"/>
              <a:t>Example</a:t>
            </a:r>
            <a:endParaRPr lang="en-US" dirty="0"/>
          </a:p>
        </p:txBody>
      </p:sp>
      <p:sp>
        <p:nvSpPr>
          <p:cNvPr id="45" name="Oval 44"/>
          <p:cNvSpPr/>
          <p:nvPr/>
        </p:nvSpPr>
        <p:spPr>
          <a:xfrm>
            <a:off x="6505278" y="251019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m1</a:t>
            </a:r>
          </a:p>
        </p:txBody>
      </p:sp>
      <p:sp>
        <p:nvSpPr>
          <p:cNvPr id="46" name="Oval 45"/>
          <p:cNvSpPr/>
          <p:nvPr/>
        </p:nvSpPr>
        <p:spPr>
          <a:xfrm>
            <a:off x="7576566" y="1558373"/>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Root</a:t>
            </a:r>
          </a:p>
        </p:txBody>
      </p:sp>
      <p:cxnSp>
        <p:nvCxnSpPr>
          <p:cNvPr id="47" name="Straight Arrow Connector 46"/>
          <p:cNvCxnSpPr>
            <a:stCxn id="46" idx="2"/>
            <a:endCxn id="45" idx="0"/>
          </p:cNvCxnSpPr>
          <p:nvPr/>
        </p:nvCxnSpPr>
        <p:spPr>
          <a:xfrm flipH="1">
            <a:off x="6834040" y="1901273"/>
            <a:ext cx="742527" cy="608920"/>
          </a:xfrm>
          <a:prstGeom prst="straightConnector1">
            <a:avLst/>
          </a:prstGeom>
          <a:noFill/>
          <a:ln w="28575" cap="flat" cmpd="sng" algn="ctr">
            <a:solidFill>
              <a:srgbClr val="8064A2"/>
            </a:solidFill>
            <a:prstDash val="solid"/>
            <a:tailEnd type="arrow"/>
          </a:ln>
          <a:effectLst/>
        </p:spPr>
      </p:cxnSp>
      <p:sp>
        <p:nvSpPr>
          <p:cNvPr id="48" name="Oval 47"/>
          <p:cNvSpPr/>
          <p:nvPr/>
        </p:nvSpPr>
        <p:spPr>
          <a:xfrm>
            <a:off x="8991601" y="251019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m2</a:t>
            </a:r>
          </a:p>
        </p:txBody>
      </p:sp>
      <p:sp>
        <p:nvSpPr>
          <p:cNvPr id="49" name="Oval 48"/>
          <p:cNvSpPr/>
          <p:nvPr/>
        </p:nvSpPr>
        <p:spPr>
          <a:xfrm>
            <a:off x="5992370" y="411953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L1</a:t>
            </a:r>
          </a:p>
        </p:txBody>
      </p:sp>
      <p:sp>
        <p:nvSpPr>
          <p:cNvPr id="50" name="Oval 49"/>
          <p:cNvSpPr/>
          <p:nvPr/>
        </p:nvSpPr>
        <p:spPr>
          <a:xfrm>
            <a:off x="9475389" y="411953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L2</a:t>
            </a:r>
          </a:p>
        </p:txBody>
      </p:sp>
      <p:sp>
        <p:nvSpPr>
          <p:cNvPr id="51" name="Oval 50"/>
          <p:cNvSpPr/>
          <p:nvPr/>
        </p:nvSpPr>
        <p:spPr>
          <a:xfrm>
            <a:off x="7703141" y="536227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defRPr/>
            </a:pPr>
            <a:r>
              <a:rPr lang="en-US" sz="1600" dirty="0">
                <a:solidFill>
                  <a:sysClr val="windowText" lastClr="000000"/>
                </a:solidFill>
                <a:latin typeface="Calibri"/>
              </a:rPr>
              <a:t>e1</a:t>
            </a:r>
          </a:p>
        </p:txBody>
      </p:sp>
      <p:cxnSp>
        <p:nvCxnSpPr>
          <p:cNvPr id="52" name="Straight Arrow Connector 51"/>
          <p:cNvCxnSpPr>
            <a:stCxn id="46" idx="6"/>
            <a:endCxn id="48" idx="0"/>
          </p:cNvCxnSpPr>
          <p:nvPr/>
        </p:nvCxnSpPr>
        <p:spPr>
          <a:xfrm>
            <a:off x="8504682" y="1901273"/>
            <a:ext cx="815680" cy="608920"/>
          </a:xfrm>
          <a:prstGeom prst="straightConnector1">
            <a:avLst/>
          </a:prstGeom>
          <a:noFill/>
          <a:ln w="28575" cap="flat" cmpd="sng" algn="ctr">
            <a:solidFill>
              <a:srgbClr val="8064A2"/>
            </a:solidFill>
            <a:prstDash val="solid"/>
            <a:tailEnd type="arrow"/>
          </a:ln>
          <a:effectLst/>
        </p:spPr>
      </p:cxnSp>
      <p:cxnSp>
        <p:nvCxnSpPr>
          <p:cNvPr id="53" name="Straight Arrow Connector 52"/>
          <p:cNvCxnSpPr>
            <a:stCxn id="45" idx="3"/>
            <a:endCxn id="49" idx="0"/>
          </p:cNvCxnSpPr>
          <p:nvPr/>
        </p:nvCxnSpPr>
        <p:spPr>
          <a:xfrm flipH="1">
            <a:off x="6321131" y="3071424"/>
            <a:ext cx="280438" cy="1048114"/>
          </a:xfrm>
          <a:prstGeom prst="straightConnector1">
            <a:avLst/>
          </a:prstGeom>
          <a:noFill/>
          <a:ln w="28575" cap="flat" cmpd="sng" algn="ctr">
            <a:solidFill>
              <a:srgbClr val="8064A2"/>
            </a:solidFill>
            <a:prstDash val="solid"/>
            <a:tailEnd type="arrow"/>
          </a:ln>
          <a:effectLst/>
        </p:spPr>
      </p:cxnSp>
      <p:cxnSp>
        <p:nvCxnSpPr>
          <p:cNvPr id="54" name="Straight Arrow Connector 53"/>
          <p:cNvCxnSpPr>
            <a:stCxn id="48" idx="5"/>
            <a:endCxn id="50" idx="0"/>
          </p:cNvCxnSpPr>
          <p:nvPr/>
        </p:nvCxnSpPr>
        <p:spPr>
          <a:xfrm>
            <a:off x="9552832" y="3071424"/>
            <a:ext cx="251319" cy="1048114"/>
          </a:xfrm>
          <a:prstGeom prst="straightConnector1">
            <a:avLst/>
          </a:prstGeom>
          <a:noFill/>
          <a:ln w="28575" cap="flat" cmpd="sng" algn="ctr">
            <a:solidFill>
              <a:srgbClr val="8064A2"/>
            </a:solidFill>
            <a:prstDash val="solid"/>
            <a:tailEnd type="arrow"/>
          </a:ln>
          <a:effectLst/>
        </p:spPr>
      </p:cxnSp>
      <p:cxnSp>
        <p:nvCxnSpPr>
          <p:cNvPr id="55" name="Straight Arrow Connector 54"/>
          <p:cNvCxnSpPr>
            <a:stCxn id="48" idx="3"/>
            <a:endCxn id="49" idx="7"/>
          </p:cNvCxnSpPr>
          <p:nvPr/>
        </p:nvCxnSpPr>
        <p:spPr>
          <a:xfrm flipH="1">
            <a:off x="6553600" y="3071424"/>
            <a:ext cx="2534292" cy="1144406"/>
          </a:xfrm>
          <a:prstGeom prst="straightConnector1">
            <a:avLst/>
          </a:prstGeom>
          <a:noFill/>
          <a:ln w="28575" cap="flat" cmpd="sng" algn="ctr">
            <a:solidFill>
              <a:srgbClr val="8064A2"/>
            </a:solidFill>
            <a:prstDash val="solid"/>
            <a:tailEnd type="arrow"/>
          </a:ln>
          <a:effectLst/>
        </p:spPr>
      </p:cxnSp>
      <p:cxnSp>
        <p:nvCxnSpPr>
          <p:cNvPr id="56" name="Straight Arrow Connector 55"/>
          <p:cNvCxnSpPr>
            <a:stCxn id="49" idx="5"/>
            <a:endCxn id="51" idx="1"/>
          </p:cNvCxnSpPr>
          <p:nvPr/>
        </p:nvCxnSpPr>
        <p:spPr>
          <a:xfrm>
            <a:off x="6553600" y="4680769"/>
            <a:ext cx="1245832" cy="777800"/>
          </a:xfrm>
          <a:prstGeom prst="straightConnector1">
            <a:avLst/>
          </a:prstGeom>
          <a:noFill/>
          <a:ln w="28575" cap="flat" cmpd="sng" algn="ctr">
            <a:solidFill>
              <a:srgbClr val="8064A2"/>
            </a:solidFill>
            <a:prstDash val="solid"/>
            <a:tailEnd type="arrow"/>
          </a:ln>
          <a:effectLst/>
        </p:spPr>
      </p:cxnSp>
      <p:cxnSp>
        <p:nvCxnSpPr>
          <p:cNvPr id="57" name="Straight Arrow Connector 56"/>
          <p:cNvCxnSpPr>
            <a:stCxn id="50" idx="3"/>
            <a:endCxn id="51" idx="7"/>
          </p:cNvCxnSpPr>
          <p:nvPr/>
        </p:nvCxnSpPr>
        <p:spPr>
          <a:xfrm flipH="1">
            <a:off x="8264372" y="4680769"/>
            <a:ext cx="1307309" cy="777800"/>
          </a:xfrm>
          <a:prstGeom prst="straightConnector1">
            <a:avLst/>
          </a:prstGeom>
          <a:noFill/>
          <a:ln w="28575" cap="flat" cmpd="sng" algn="ctr">
            <a:solidFill>
              <a:srgbClr val="8064A2"/>
            </a:solidFill>
            <a:prstDash val="solid"/>
            <a:tailEnd type="arrow"/>
          </a:ln>
          <a:effectLst/>
        </p:spPr>
      </p:cxnSp>
      <p:cxnSp>
        <p:nvCxnSpPr>
          <p:cNvPr id="58" name="Straight Arrow Connector 57"/>
          <p:cNvCxnSpPr>
            <a:stCxn id="45" idx="5"/>
            <a:endCxn id="50" idx="1"/>
          </p:cNvCxnSpPr>
          <p:nvPr/>
        </p:nvCxnSpPr>
        <p:spPr>
          <a:xfrm>
            <a:off x="7066508" y="3071424"/>
            <a:ext cx="2505172" cy="1144406"/>
          </a:xfrm>
          <a:prstGeom prst="straightConnector1">
            <a:avLst/>
          </a:prstGeom>
          <a:noFill/>
          <a:ln w="28575" cap="flat" cmpd="sng" algn="ctr">
            <a:solidFill>
              <a:srgbClr val="8064A2"/>
            </a:solidFill>
            <a:prstDash val="solid"/>
            <a:tailEnd type="arrow"/>
          </a:ln>
          <a:effectLst/>
        </p:spPr>
      </p:cxnSp>
      <p:sp>
        <p:nvSpPr>
          <p:cNvPr id="59" name="TextBox 74"/>
          <p:cNvSpPr txBox="1"/>
          <p:nvPr/>
        </p:nvSpPr>
        <p:spPr>
          <a:xfrm>
            <a:off x="8918448" y="5301163"/>
            <a:ext cx="1255472"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defRPr/>
            </a:pPr>
            <a:r>
              <a:rPr lang="en-US" b="1" dirty="0">
                <a:solidFill>
                  <a:sysClr val="windowText" lastClr="000000"/>
                </a:solidFill>
                <a:latin typeface="Calibri"/>
              </a:rPr>
              <a:t>A: </a:t>
            </a:r>
            <a:r>
              <a:rPr lang="en-US" dirty="0">
                <a:solidFill>
                  <a:sysClr val="windowText" lastClr="000000"/>
                </a:solidFill>
                <a:latin typeface="Calibri"/>
              </a:rPr>
              <a:t>assigned</a:t>
            </a:r>
          </a:p>
          <a:p>
            <a:pPr>
              <a:defRPr/>
            </a:pPr>
            <a:r>
              <a:rPr lang="en-US" b="1" dirty="0">
                <a:solidFill>
                  <a:sysClr val="windowText" lastClr="000000"/>
                </a:solidFill>
                <a:latin typeface="Calibri"/>
              </a:rPr>
              <a:t>O: </a:t>
            </a:r>
            <a:r>
              <a:rPr lang="en-US" dirty="0">
                <a:solidFill>
                  <a:sysClr val="windowText" lastClr="000000"/>
                </a:solidFill>
                <a:latin typeface="Calibri"/>
              </a:rPr>
              <a:t>owned</a:t>
            </a:r>
          </a:p>
        </p:txBody>
      </p:sp>
      <p:sp>
        <p:nvSpPr>
          <p:cNvPr id="60" name="TextBox 75"/>
          <p:cNvSpPr txBox="1"/>
          <p:nvPr/>
        </p:nvSpPr>
        <p:spPr>
          <a:xfrm>
            <a:off x="9381744" y="2143589"/>
            <a:ext cx="26822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a:solidFill>
                  <a:sysClr val="windowText" lastClr="000000"/>
                </a:solidFill>
                <a:latin typeface="Calibri"/>
              </a:rPr>
              <a:t>A</a:t>
            </a:r>
          </a:p>
        </p:txBody>
      </p:sp>
      <p:sp>
        <p:nvSpPr>
          <p:cNvPr id="61" name="TextBox 76"/>
          <p:cNvSpPr txBox="1"/>
          <p:nvPr/>
        </p:nvSpPr>
        <p:spPr>
          <a:xfrm>
            <a:off x="6172200" y="2216741"/>
            <a:ext cx="26822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a:solidFill>
                  <a:sysClr val="windowText" lastClr="000000"/>
                </a:solidFill>
                <a:latin typeface="Calibri"/>
              </a:rPr>
              <a:t>A</a:t>
            </a:r>
          </a:p>
        </p:txBody>
      </p:sp>
      <p:sp>
        <p:nvSpPr>
          <p:cNvPr id="62" name="TextBox 77"/>
          <p:cNvSpPr txBox="1"/>
          <p:nvPr/>
        </p:nvSpPr>
        <p:spPr>
          <a:xfrm>
            <a:off x="5715000" y="3810000"/>
            <a:ext cx="26822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a:solidFill>
                  <a:sysClr val="windowText" lastClr="000000"/>
                </a:solidFill>
                <a:latin typeface="Calibri"/>
              </a:rPr>
              <a:t>A</a:t>
            </a:r>
          </a:p>
        </p:txBody>
      </p:sp>
      <p:sp>
        <p:nvSpPr>
          <p:cNvPr id="63" name="TextBox 78"/>
          <p:cNvSpPr txBox="1"/>
          <p:nvPr/>
        </p:nvSpPr>
        <p:spPr>
          <a:xfrm>
            <a:off x="9942576" y="3810000"/>
            <a:ext cx="26822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a:solidFill>
                  <a:sysClr val="windowText" lastClr="000000"/>
                </a:solidFill>
                <a:latin typeface="Calibri"/>
              </a:rPr>
              <a:t>O</a:t>
            </a:r>
          </a:p>
        </p:txBody>
      </p:sp>
      <p:sp>
        <p:nvSpPr>
          <p:cNvPr id="64" name="TextBox 79"/>
          <p:cNvSpPr txBox="1"/>
          <p:nvPr/>
        </p:nvSpPr>
        <p:spPr>
          <a:xfrm>
            <a:off x="7772400" y="4992945"/>
            <a:ext cx="268224"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a:solidFill>
                  <a:sysClr val="windowText" lastClr="000000"/>
                </a:solidFill>
                <a:latin typeface="Calibri"/>
              </a:rPr>
              <a:t>O</a:t>
            </a:r>
          </a:p>
        </p:txBody>
      </p:sp>
      <p:sp>
        <p:nvSpPr>
          <p:cNvPr id="70" name="TextBox 76"/>
          <p:cNvSpPr txBox="1"/>
          <p:nvPr/>
        </p:nvSpPr>
        <p:spPr>
          <a:xfrm>
            <a:off x="6324600" y="2221468"/>
            <a:ext cx="6858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smtClean="0">
                <a:solidFill>
                  <a:sysClr val="windowText" lastClr="000000"/>
                </a:solidFill>
                <a:latin typeface="Calibri"/>
              </a:rPr>
              <a:t>(P1</a:t>
            </a:r>
            <a:r>
              <a:rPr lang="en-US" b="1" dirty="0">
                <a:solidFill>
                  <a:sysClr val="windowText" lastClr="000000"/>
                </a:solidFill>
                <a:latin typeface="Calibri"/>
              </a:rPr>
              <a:t>)</a:t>
            </a:r>
          </a:p>
        </p:txBody>
      </p:sp>
      <p:sp>
        <p:nvSpPr>
          <p:cNvPr id="71" name="TextBox 76"/>
          <p:cNvSpPr txBox="1"/>
          <p:nvPr/>
        </p:nvSpPr>
        <p:spPr>
          <a:xfrm>
            <a:off x="9525000" y="2133600"/>
            <a:ext cx="6858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smtClean="0">
                <a:solidFill>
                  <a:sysClr val="windowText" lastClr="000000"/>
                </a:solidFill>
                <a:latin typeface="Calibri"/>
              </a:rPr>
              <a:t>(P2</a:t>
            </a:r>
            <a:r>
              <a:rPr lang="en-US" b="1" dirty="0">
                <a:solidFill>
                  <a:sysClr val="windowText" lastClr="000000"/>
                </a:solidFill>
                <a:latin typeface="Calibri"/>
              </a:rPr>
              <a:t>)</a:t>
            </a:r>
          </a:p>
        </p:txBody>
      </p:sp>
      <p:sp>
        <p:nvSpPr>
          <p:cNvPr id="72" name="TextBox 76"/>
          <p:cNvSpPr txBox="1"/>
          <p:nvPr/>
        </p:nvSpPr>
        <p:spPr>
          <a:xfrm>
            <a:off x="5867400" y="3821668"/>
            <a:ext cx="685800"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en-US" b="1" dirty="0" smtClean="0">
                <a:solidFill>
                  <a:sysClr val="windowText" lastClr="000000"/>
                </a:solidFill>
                <a:latin typeface="Calibri"/>
              </a:rPr>
              <a:t>(P1</a:t>
            </a:r>
            <a:r>
              <a:rPr lang="en-US" b="1" dirty="0">
                <a:solidFill>
                  <a:sysClr val="windowText" lastClr="000000"/>
                </a:solidFill>
                <a:latin typeface="Calibri"/>
              </a:rPr>
              <a:t>)</a:t>
            </a:r>
          </a:p>
        </p:txBody>
      </p:sp>
    </p:spTree>
    <p:extLst>
      <p:ext uri="{BB962C8B-B14F-4D97-AF65-F5344CB8AC3E}">
        <p14:creationId xmlns:p14="http://schemas.microsoft.com/office/powerpoint/2010/main" val="1896306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
                                            <p:txEl>
                                              <p:pRg st="4" end="4"/>
                                            </p:txEl>
                                          </p:spTgt>
                                        </p:tgtEl>
                                        <p:attrNameLst>
                                          <p:attrName>style.visibility</p:attrName>
                                        </p:attrNameLst>
                                      </p:cBhvr>
                                      <p:to>
                                        <p:strVal val="visible"/>
                                      </p:to>
                                    </p:set>
                                  </p:childTnLst>
                                </p:cTn>
                              </p:par>
                              <p:par>
                                <p:cTn id="41" presetID="1" presetClass="emph" presetSubtype="2" fill="hold" nodeType="withEffect">
                                  <p:stCondLst>
                                    <p:cond delay="0"/>
                                  </p:stCondLst>
                                  <p:childTnLst>
                                    <p:animClr clrSpc="rgb" dir="cw">
                                      <p:cBhvr>
                                        <p:cTn id="42" dur="500" fill="hold"/>
                                        <p:tgtEl>
                                          <p:spTgt spid="45"/>
                                        </p:tgtEl>
                                        <p:attrNameLst>
                                          <p:attrName>fillcolor</p:attrName>
                                        </p:attrNameLst>
                                      </p:cBhvr>
                                      <p:to>
                                        <a:schemeClr val="accent2"/>
                                      </p:to>
                                    </p:animClr>
                                    <p:set>
                                      <p:cBhvr>
                                        <p:cTn id="43" dur="500" fill="hold"/>
                                        <p:tgtEl>
                                          <p:spTgt spid="45"/>
                                        </p:tgtEl>
                                        <p:attrNameLst>
                                          <p:attrName>fill.type</p:attrName>
                                        </p:attrNameLst>
                                      </p:cBhvr>
                                      <p:to>
                                        <p:strVal val="solid"/>
                                      </p:to>
                                    </p:set>
                                    <p:set>
                                      <p:cBhvr>
                                        <p:cTn id="44" dur="500" fill="hold"/>
                                        <p:tgtEl>
                                          <p:spTgt spid="45"/>
                                        </p:tgtEl>
                                        <p:attrNameLst>
                                          <p:attrName>fill.on</p:attrName>
                                        </p:attrNameLst>
                                      </p:cBhvr>
                                      <p:to>
                                        <p:strVal val="tru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
                                            <p:txEl>
                                              <p:pRg st="5" end="5"/>
                                            </p:txEl>
                                          </p:spTgt>
                                        </p:tgtEl>
                                        <p:attrNameLst>
                                          <p:attrName>style.visibility</p:attrName>
                                        </p:attrNameLst>
                                      </p:cBhvr>
                                      <p:to>
                                        <p:strVal val="visible"/>
                                      </p:to>
                                    </p:set>
                                  </p:childTnLst>
                                </p:cTn>
                              </p:par>
                              <p:par>
                                <p:cTn id="49" presetID="1" presetClass="emph" presetSubtype="2" fill="hold" nodeType="withEffect">
                                  <p:stCondLst>
                                    <p:cond delay="0"/>
                                  </p:stCondLst>
                                  <p:childTnLst>
                                    <p:animClr clrSpc="rgb" dir="cw">
                                      <p:cBhvr>
                                        <p:cTn id="50" dur="500" fill="hold"/>
                                        <p:tgtEl>
                                          <p:spTgt spid="48"/>
                                        </p:tgtEl>
                                        <p:attrNameLst>
                                          <p:attrName>fillcolor</p:attrName>
                                        </p:attrNameLst>
                                      </p:cBhvr>
                                      <p:to>
                                        <a:schemeClr val="accent2"/>
                                      </p:to>
                                    </p:animClr>
                                    <p:set>
                                      <p:cBhvr>
                                        <p:cTn id="51" dur="500" fill="hold"/>
                                        <p:tgtEl>
                                          <p:spTgt spid="48"/>
                                        </p:tgtEl>
                                        <p:attrNameLst>
                                          <p:attrName>fill.type</p:attrName>
                                        </p:attrNameLst>
                                      </p:cBhvr>
                                      <p:to>
                                        <p:strVal val="solid"/>
                                      </p:to>
                                    </p:set>
                                    <p:set>
                                      <p:cBhvr>
                                        <p:cTn id="52" dur="500" fill="hold"/>
                                        <p:tgtEl>
                                          <p:spTgt spid="48"/>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
                                            <p:txEl>
                                              <p:pRg st="6" end="6"/>
                                            </p:txEl>
                                          </p:spTgt>
                                        </p:tgtEl>
                                        <p:attrNameLst>
                                          <p:attrName>style.visibility</p:attrName>
                                        </p:attrNameLst>
                                      </p:cBhvr>
                                      <p:to>
                                        <p:strVal val="visible"/>
                                      </p:to>
                                    </p:set>
                                  </p:childTnLst>
                                </p:cTn>
                              </p:par>
                              <p:par>
                                <p:cTn id="57" presetID="1" presetClass="emph" presetSubtype="2" fill="hold" nodeType="withEffect">
                                  <p:stCondLst>
                                    <p:cond delay="0"/>
                                  </p:stCondLst>
                                  <p:childTnLst>
                                    <p:animClr clrSpc="rgb" dir="cw">
                                      <p:cBhvr>
                                        <p:cTn id="58" dur="500" fill="hold"/>
                                        <p:tgtEl>
                                          <p:spTgt spid="49"/>
                                        </p:tgtEl>
                                        <p:attrNameLst>
                                          <p:attrName>fillcolor</p:attrName>
                                        </p:attrNameLst>
                                      </p:cBhvr>
                                      <p:to>
                                        <a:schemeClr val="accent2"/>
                                      </p:to>
                                    </p:animClr>
                                    <p:set>
                                      <p:cBhvr>
                                        <p:cTn id="59" dur="500" fill="hold"/>
                                        <p:tgtEl>
                                          <p:spTgt spid="49"/>
                                        </p:tgtEl>
                                        <p:attrNameLst>
                                          <p:attrName>fill.type</p:attrName>
                                        </p:attrNameLst>
                                      </p:cBhvr>
                                      <p:to>
                                        <p:strVal val="solid"/>
                                      </p:to>
                                    </p:set>
                                    <p:set>
                                      <p:cBhvr>
                                        <p:cTn id="60" dur="500" fill="hold"/>
                                        <p:tgtEl>
                                          <p:spTgt spid="49"/>
                                        </p:tgtEl>
                                        <p:attrNameLst>
                                          <p:attrName>fill.on</p:attrName>
                                        </p:attrNameLst>
                                      </p:cBhvr>
                                      <p:to>
                                        <p:strVal val="tru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
                                            <p:txEl>
                                              <p:pRg st="7" end="7"/>
                                            </p:txEl>
                                          </p:spTgt>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2">
                                            <p:txEl>
                                              <p:pRg st="8" end="8"/>
                                            </p:txEl>
                                          </p:spTgt>
                                        </p:tgtEl>
                                        <p:attrNameLst>
                                          <p:attrName>style.visibility</p:attrName>
                                        </p:attrNameLst>
                                      </p:cBhvr>
                                      <p:to>
                                        <p:strVal val="visible"/>
                                      </p:to>
                                    </p:set>
                                  </p:childTnLst>
                                </p:cTn>
                              </p:par>
                              <p:par>
                                <p:cTn id="67" presetID="1" presetClass="emph" presetSubtype="2" fill="hold" nodeType="withEffect">
                                  <p:stCondLst>
                                    <p:cond delay="0"/>
                                  </p:stCondLst>
                                  <p:childTnLst>
                                    <p:animClr clrSpc="rgb" dir="cw">
                                      <p:cBhvr>
                                        <p:cTn id="68" dur="500" fill="hold"/>
                                        <p:tgtEl>
                                          <p:spTgt spid="50"/>
                                        </p:tgtEl>
                                        <p:attrNameLst>
                                          <p:attrName>fillcolor</p:attrName>
                                        </p:attrNameLst>
                                      </p:cBhvr>
                                      <p:to>
                                        <a:schemeClr val="accent2"/>
                                      </p:to>
                                    </p:animClr>
                                    <p:set>
                                      <p:cBhvr>
                                        <p:cTn id="69" dur="500" fill="hold"/>
                                        <p:tgtEl>
                                          <p:spTgt spid="50"/>
                                        </p:tgtEl>
                                        <p:attrNameLst>
                                          <p:attrName>fill.type</p:attrName>
                                        </p:attrNameLst>
                                      </p:cBhvr>
                                      <p:to>
                                        <p:strVal val="solid"/>
                                      </p:to>
                                    </p:set>
                                    <p:set>
                                      <p:cBhvr>
                                        <p:cTn id="70" dur="500" fill="hold"/>
                                        <p:tgtEl>
                                          <p:spTgt spid="50"/>
                                        </p:tgtEl>
                                        <p:attrNameLst>
                                          <p:attrName>fill.on</p:attrName>
                                        </p:attrNameLst>
                                      </p:cBhvr>
                                      <p:to>
                                        <p:strVal val="tru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
                                            <p:txEl>
                                              <p:pRg st="9" end="9"/>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
                                            <p:txEl>
                                              <p:pRg st="10" end="10"/>
                                            </p:txEl>
                                          </p:spTgt>
                                        </p:tgtEl>
                                        <p:attrNameLst>
                                          <p:attrName>style.visibility</p:attrName>
                                        </p:attrNameLst>
                                      </p:cBhvr>
                                      <p:to>
                                        <p:strVal val="visible"/>
                                      </p:to>
                                    </p:set>
                                  </p:childTnLst>
                                </p:cTn>
                              </p:par>
                              <p:par>
                                <p:cTn id="77" presetID="1" presetClass="emph" presetSubtype="2" fill="hold" nodeType="withEffect">
                                  <p:stCondLst>
                                    <p:cond delay="0"/>
                                  </p:stCondLst>
                                  <p:childTnLst>
                                    <p:animClr clrSpc="rgb" dir="cw">
                                      <p:cBhvr>
                                        <p:cTn id="78" dur="500" fill="hold"/>
                                        <p:tgtEl>
                                          <p:spTgt spid="51"/>
                                        </p:tgtEl>
                                        <p:attrNameLst>
                                          <p:attrName>fillcolor</p:attrName>
                                        </p:attrNameLst>
                                      </p:cBhvr>
                                      <p:to>
                                        <a:schemeClr val="accent2"/>
                                      </p:to>
                                    </p:animClr>
                                    <p:set>
                                      <p:cBhvr>
                                        <p:cTn id="79" dur="500" fill="hold"/>
                                        <p:tgtEl>
                                          <p:spTgt spid="51"/>
                                        </p:tgtEl>
                                        <p:attrNameLst>
                                          <p:attrName>fill.type</p:attrName>
                                        </p:attrNameLst>
                                      </p:cBhvr>
                                      <p:to>
                                        <p:strVal val="solid"/>
                                      </p:to>
                                    </p:set>
                                    <p:set>
                                      <p:cBhvr>
                                        <p:cTn id="80" dur="500" fill="hold"/>
                                        <p:tgtEl>
                                          <p:spTgt spid="5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70" grpId="0"/>
      <p:bldP spid="71" grpId="0"/>
      <p:bldP spid="72"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982200" y="6407945"/>
            <a:ext cx="554832" cy="365125"/>
          </a:xfrm>
        </p:spPr>
        <p:txBody>
          <a:bodyPr/>
          <a:lstStyle/>
          <a:p>
            <a:fld id="{33F00C97-2709-48A3-8F44-7E15E9D35E72}" type="slidenum">
              <a:rPr lang="en-US" smtClean="0"/>
              <a:pPr/>
              <a:t>68</a:t>
            </a:fld>
            <a:endParaRPr lang="en-US" dirty="0"/>
          </a:p>
        </p:txBody>
      </p:sp>
      <p:sp>
        <p:nvSpPr>
          <p:cNvPr id="4" name="Title 3"/>
          <p:cNvSpPr>
            <a:spLocks noGrp="1"/>
          </p:cNvSpPr>
          <p:nvPr>
            <p:ph type="title"/>
          </p:nvPr>
        </p:nvSpPr>
        <p:spPr/>
        <p:txBody>
          <a:bodyPr/>
          <a:lstStyle/>
          <a:p>
            <a:r>
              <a:rPr lang="en-US" dirty="0" smtClean="0"/>
              <a:t>Example</a:t>
            </a:r>
            <a:endParaRPr lang="en-US" dirty="0"/>
          </a:p>
        </p:txBody>
      </p:sp>
      <p:sp>
        <p:nvSpPr>
          <p:cNvPr id="26" name="Rounded Rectangle 25"/>
          <p:cNvSpPr/>
          <p:nvPr/>
        </p:nvSpPr>
        <p:spPr>
          <a:xfrm>
            <a:off x="1890296" y="1944624"/>
            <a:ext cx="3672305"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27" name="Rounded Rectangle 26"/>
          <p:cNvSpPr/>
          <p:nvPr/>
        </p:nvSpPr>
        <p:spPr>
          <a:xfrm>
            <a:off x="6553200" y="1944624"/>
            <a:ext cx="3505200"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28" name="Oval 27"/>
          <p:cNvSpPr/>
          <p:nvPr/>
        </p:nvSpPr>
        <p:spPr>
          <a:xfrm>
            <a:off x="2648180" y="2530685"/>
            <a:ext cx="2194559"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 </a:t>
            </a:r>
            <a:r>
              <a:rPr lang="en-US" sz="1600" kern="0" dirty="0" smtClean="0">
                <a:solidFill>
                  <a:sysClr val="windowText" lastClr="000000"/>
                </a:solidFill>
                <a:latin typeface="Calibri"/>
              </a:rPr>
              <a:t>Main_A_P1</a:t>
            </a:r>
            <a:endParaRPr lang="en-US" sz="1600" kern="0" dirty="0">
              <a:solidFill>
                <a:sysClr val="windowText" lastClr="000000"/>
              </a:solidFill>
              <a:latin typeface="Calibri"/>
            </a:endParaRPr>
          </a:p>
        </p:txBody>
      </p:sp>
      <p:sp>
        <p:nvSpPr>
          <p:cNvPr id="29" name="Oval 28"/>
          <p:cNvSpPr/>
          <p:nvPr/>
        </p:nvSpPr>
        <p:spPr>
          <a:xfrm>
            <a:off x="5574258" y="1295400"/>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p>
            <a:pPr algn="ctr">
              <a:defRPr/>
            </a:pPr>
            <a:r>
              <a:rPr lang="en-US" sz="1600" kern="0" dirty="0">
                <a:solidFill>
                  <a:sysClr val="windowText" lastClr="000000"/>
                </a:solidFill>
                <a:latin typeface="Calibri"/>
              </a:rPr>
              <a:t>Root</a:t>
            </a:r>
          </a:p>
        </p:txBody>
      </p:sp>
      <p:cxnSp>
        <p:nvCxnSpPr>
          <p:cNvPr id="30" name="Straight Arrow Connector 29"/>
          <p:cNvCxnSpPr>
            <a:stCxn id="29" idx="2"/>
            <a:endCxn id="28" idx="0"/>
          </p:cNvCxnSpPr>
          <p:nvPr/>
        </p:nvCxnSpPr>
        <p:spPr>
          <a:xfrm flipH="1">
            <a:off x="3745460" y="1638300"/>
            <a:ext cx="1828799" cy="892384"/>
          </a:xfrm>
          <a:prstGeom prst="straightConnector1">
            <a:avLst/>
          </a:prstGeom>
          <a:noFill/>
          <a:ln w="28575" cap="flat" cmpd="sng" algn="ctr">
            <a:solidFill>
              <a:srgbClr val="8064A2"/>
            </a:solidFill>
            <a:prstDash val="solid"/>
            <a:tailEnd type="arrow"/>
          </a:ln>
          <a:effectLst/>
        </p:spPr>
      </p:cxnSp>
      <p:sp>
        <p:nvSpPr>
          <p:cNvPr id="31" name="Oval 30"/>
          <p:cNvSpPr/>
          <p:nvPr/>
        </p:nvSpPr>
        <p:spPr>
          <a:xfrm>
            <a:off x="7037298" y="2530685"/>
            <a:ext cx="2304680"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 : </a:t>
            </a:r>
            <a:r>
              <a:rPr lang="en-US" sz="1600" kern="0" dirty="0" smtClean="0">
                <a:solidFill>
                  <a:sysClr val="windowText" lastClr="000000"/>
                </a:solidFill>
                <a:latin typeface="Calibri"/>
              </a:rPr>
              <a:t>Main_A_P2</a:t>
            </a:r>
            <a:endParaRPr lang="en-US" sz="1600" kern="0" dirty="0">
              <a:solidFill>
                <a:sysClr val="windowText" lastClr="000000"/>
              </a:solidFill>
              <a:latin typeface="Calibri"/>
            </a:endParaRPr>
          </a:p>
        </p:txBody>
      </p:sp>
      <p:sp>
        <p:nvSpPr>
          <p:cNvPr id="32" name="Oval 31"/>
          <p:cNvSpPr/>
          <p:nvPr/>
        </p:nvSpPr>
        <p:spPr>
          <a:xfrm>
            <a:off x="1981200" y="3685878"/>
            <a:ext cx="1938528"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 </a:t>
            </a:r>
            <a:r>
              <a:rPr lang="en-US" sz="1600" kern="0" dirty="0" smtClean="0">
                <a:solidFill>
                  <a:sysClr val="windowText" lastClr="000000"/>
                </a:solidFill>
                <a:latin typeface="Calibri"/>
              </a:rPr>
              <a:t>List_O_P1</a:t>
            </a:r>
            <a:endParaRPr lang="en-US" sz="1600" kern="0" dirty="0">
              <a:solidFill>
                <a:sysClr val="windowText" lastClr="000000"/>
              </a:solidFill>
              <a:latin typeface="Calibri"/>
            </a:endParaRPr>
          </a:p>
        </p:txBody>
      </p:sp>
      <p:sp>
        <p:nvSpPr>
          <p:cNvPr id="33" name="Oval 32"/>
          <p:cNvSpPr/>
          <p:nvPr/>
        </p:nvSpPr>
        <p:spPr>
          <a:xfrm>
            <a:off x="7521086" y="3886201"/>
            <a:ext cx="1857076" cy="657523"/>
          </a:xfrm>
          <a:prstGeom prst="ellipse">
            <a:avLst/>
          </a:prstGeom>
          <a:solidFill>
            <a:srgbClr val="4F81BD">
              <a:lumMod val="40000"/>
              <a:lumOff val="6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 </a:t>
            </a:r>
            <a:r>
              <a:rPr lang="en-US" sz="1600" kern="0" dirty="0" smtClean="0">
                <a:solidFill>
                  <a:sysClr val="windowText" lastClr="000000"/>
                </a:solidFill>
                <a:latin typeface="Calibri"/>
              </a:rPr>
              <a:t>List_O_P2</a:t>
            </a:r>
            <a:endParaRPr lang="en-US" sz="1600" kern="0" dirty="0">
              <a:solidFill>
                <a:sysClr val="windowText" lastClr="000000"/>
              </a:solidFill>
              <a:latin typeface="Calibri"/>
            </a:endParaRPr>
          </a:p>
        </p:txBody>
      </p:sp>
      <p:cxnSp>
        <p:nvCxnSpPr>
          <p:cNvPr id="34" name="Straight Arrow Connector 33"/>
          <p:cNvCxnSpPr>
            <a:stCxn id="29" idx="6"/>
            <a:endCxn id="31" idx="0"/>
          </p:cNvCxnSpPr>
          <p:nvPr/>
        </p:nvCxnSpPr>
        <p:spPr>
          <a:xfrm>
            <a:off x="6502374" y="1638300"/>
            <a:ext cx="1687264" cy="892384"/>
          </a:xfrm>
          <a:prstGeom prst="straightConnector1">
            <a:avLst/>
          </a:prstGeom>
          <a:noFill/>
          <a:ln w="28575" cap="flat" cmpd="sng" algn="ctr">
            <a:solidFill>
              <a:srgbClr val="8064A2"/>
            </a:solidFill>
            <a:prstDash val="solid"/>
            <a:tailEnd type="arrow"/>
          </a:ln>
          <a:effectLst/>
        </p:spPr>
      </p:cxnSp>
      <p:cxnSp>
        <p:nvCxnSpPr>
          <p:cNvPr id="35" name="Straight Arrow Connector 34"/>
          <p:cNvCxnSpPr>
            <a:stCxn id="28" idx="3"/>
            <a:endCxn id="32" idx="0"/>
          </p:cNvCxnSpPr>
          <p:nvPr/>
        </p:nvCxnSpPr>
        <p:spPr>
          <a:xfrm flipH="1">
            <a:off x="2950465" y="3091915"/>
            <a:ext cx="19101" cy="593962"/>
          </a:xfrm>
          <a:prstGeom prst="straightConnector1">
            <a:avLst/>
          </a:prstGeom>
          <a:noFill/>
          <a:ln w="28575" cap="flat" cmpd="sng" algn="ctr">
            <a:solidFill>
              <a:srgbClr val="8064A2"/>
            </a:solidFill>
            <a:prstDash val="solid"/>
            <a:tailEnd type="arrow"/>
          </a:ln>
          <a:effectLst/>
        </p:spPr>
      </p:cxnSp>
      <p:cxnSp>
        <p:nvCxnSpPr>
          <p:cNvPr id="36" name="Straight Arrow Connector 35"/>
          <p:cNvCxnSpPr>
            <a:stCxn id="31" idx="4"/>
            <a:endCxn id="33" idx="0"/>
          </p:cNvCxnSpPr>
          <p:nvPr/>
        </p:nvCxnSpPr>
        <p:spPr>
          <a:xfrm>
            <a:off x="8189638" y="3188208"/>
            <a:ext cx="259986" cy="697993"/>
          </a:xfrm>
          <a:prstGeom prst="straightConnector1">
            <a:avLst/>
          </a:prstGeom>
          <a:noFill/>
          <a:ln w="28575" cap="flat" cmpd="sng" algn="ctr">
            <a:solidFill>
              <a:srgbClr val="8064A2"/>
            </a:solidFill>
            <a:prstDash val="solid"/>
            <a:tailEnd type="arrow"/>
          </a:ln>
          <a:effectLst/>
        </p:spPr>
      </p:cxnSp>
      <p:cxnSp>
        <p:nvCxnSpPr>
          <p:cNvPr id="37" name="Straight Arrow Connector 36"/>
          <p:cNvCxnSpPr>
            <a:stCxn id="32" idx="4"/>
            <a:endCxn id="45" idx="0"/>
          </p:cNvCxnSpPr>
          <p:nvPr/>
        </p:nvCxnSpPr>
        <p:spPr>
          <a:xfrm>
            <a:off x="2950464" y="4343400"/>
            <a:ext cx="418144" cy="1258824"/>
          </a:xfrm>
          <a:prstGeom prst="straightConnector1">
            <a:avLst/>
          </a:prstGeom>
          <a:noFill/>
          <a:ln w="28575" cap="flat" cmpd="sng" algn="ctr">
            <a:solidFill>
              <a:srgbClr val="8064A2"/>
            </a:solidFill>
            <a:prstDash val="solid"/>
            <a:tailEnd type="arrow"/>
          </a:ln>
          <a:effectLst/>
        </p:spPr>
      </p:cxnSp>
      <p:cxnSp>
        <p:nvCxnSpPr>
          <p:cNvPr id="38" name="Straight Arrow Connector 37"/>
          <p:cNvCxnSpPr>
            <a:stCxn id="33" idx="4"/>
            <a:endCxn id="44" idx="0"/>
          </p:cNvCxnSpPr>
          <p:nvPr/>
        </p:nvCxnSpPr>
        <p:spPr>
          <a:xfrm flipH="1">
            <a:off x="8438276" y="4543723"/>
            <a:ext cx="11348" cy="986194"/>
          </a:xfrm>
          <a:prstGeom prst="straightConnector1">
            <a:avLst/>
          </a:prstGeom>
          <a:noFill/>
          <a:ln w="28575" cap="flat" cmpd="sng" algn="ctr">
            <a:solidFill>
              <a:srgbClr val="8064A2"/>
            </a:solidFill>
            <a:prstDash val="solid"/>
            <a:tailEnd type="arrow"/>
          </a:ln>
          <a:effectLst/>
        </p:spPr>
      </p:cxnSp>
      <p:cxnSp>
        <p:nvCxnSpPr>
          <p:cNvPr id="39" name="Straight Arrow Connector 38"/>
          <p:cNvCxnSpPr>
            <a:stCxn id="28" idx="5"/>
            <a:endCxn id="43" idx="0"/>
          </p:cNvCxnSpPr>
          <p:nvPr/>
        </p:nvCxnSpPr>
        <p:spPr>
          <a:xfrm>
            <a:off x="4521352" y="3091915"/>
            <a:ext cx="13538" cy="1203562"/>
          </a:xfrm>
          <a:prstGeom prst="straightConnector1">
            <a:avLst/>
          </a:prstGeom>
          <a:noFill/>
          <a:ln w="28575" cap="flat" cmpd="sng" algn="ctr">
            <a:solidFill>
              <a:srgbClr val="8064A2"/>
            </a:solidFill>
            <a:prstDash val="solid"/>
            <a:tailEnd type="arrow"/>
          </a:ln>
          <a:effectLst/>
        </p:spPr>
      </p:cxnSp>
      <p:cxnSp>
        <p:nvCxnSpPr>
          <p:cNvPr id="40" name="Straight Arrow Connector 39"/>
          <p:cNvCxnSpPr>
            <a:stCxn id="31" idx="3"/>
            <a:endCxn id="43" idx="7"/>
          </p:cNvCxnSpPr>
          <p:nvPr/>
        </p:nvCxnSpPr>
        <p:spPr>
          <a:xfrm flipH="1">
            <a:off x="5181469" y="3091915"/>
            <a:ext cx="2193343" cy="1299854"/>
          </a:xfrm>
          <a:prstGeom prst="straightConnector1">
            <a:avLst/>
          </a:prstGeom>
          <a:noFill/>
          <a:ln w="28575" cap="flat" cmpd="sng" algn="ctr">
            <a:solidFill>
              <a:srgbClr val="8064A2"/>
            </a:solidFill>
            <a:prstDash val="solid"/>
            <a:tailEnd type="arrow"/>
          </a:ln>
          <a:effectLst/>
        </p:spPr>
      </p:cxnSp>
      <p:sp>
        <p:nvSpPr>
          <p:cNvPr id="41" name="TextBox 40"/>
          <p:cNvSpPr txBox="1"/>
          <p:nvPr/>
        </p:nvSpPr>
        <p:spPr>
          <a:xfrm>
            <a:off x="3087091" y="1652016"/>
            <a:ext cx="1223412" cy="369332"/>
          </a:xfrm>
          <a:prstGeom prst="rect">
            <a:avLst/>
          </a:prstGeom>
          <a:noFill/>
        </p:spPr>
        <p:txBody>
          <a:bodyPr wrap="none" rtlCol="0">
            <a:spAutoFit/>
          </a:bodyPr>
          <a:lstStyle/>
          <a:p>
            <a:pPr>
              <a:defRPr/>
            </a:pPr>
            <a:r>
              <a:rPr lang="en-US" kern="0" dirty="0" smtClean="0">
                <a:solidFill>
                  <a:sysClr val="windowText" lastClr="000000"/>
                </a:solidFill>
              </a:rPr>
              <a:t>Partition 1 </a:t>
            </a:r>
            <a:endParaRPr lang="en-US" kern="0" dirty="0">
              <a:solidFill>
                <a:sysClr val="windowText" lastClr="000000"/>
              </a:solidFill>
            </a:endParaRPr>
          </a:p>
        </p:txBody>
      </p:sp>
      <p:sp>
        <p:nvSpPr>
          <p:cNvPr id="42" name="TextBox 41"/>
          <p:cNvSpPr txBox="1"/>
          <p:nvPr/>
        </p:nvSpPr>
        <p:spPr>
          <a:xfrm>
            <a:off x="8098410" y="1648444"/>
            <a:ext cx="1220206" cy="369332"/>
          </a:xfrm>
          <a:prstGeom prst="rect">
            <a:avLst/>
          </a:prstGeom>
          <a:noFill/>
        </p:spPr>
        <p:txBody>
          <a:bodyPr wrap="none" rtlCol="0">
            <a:spAutoFit/>
          </a:bodyPr>
          <a:lstStyle/>
          <a:p>
            <a:pPr>
              <a:defRPr/>
            </a:pPr>
            <a:r>
              <a:rPr lang="en-US" kern="0" dirty="0" smtClean="0">
                <a:solidFill>
                  <a:sysClr val="windowText" lastClr="000000"/>
                </a:solidFill>
              </a:rPr>
              <a:t>Partition 2 </a:t>
            </a:r>
            <a:endParaRPr lang="en-US" kern="0" dirty="0">
              <a:solidFill>
                <a:sysClr val="windowText" lastClr="000000"/>
              </a:solidFill>
            </a:endParaRPr>
          </a:p>
        </p:txBody>
      </p:sp>
      <p:sp>
        <p:nvSpPr>
          <p:cNvPr id="43" name="Oval 42"/>
          <p:cNvSpPr/>
          <p:nvPr/>
        </p:nvSpPr>
        <p:spPr>
          <a:xfrm>
            <a:off x="3620490" y="4295478"/>
            <a:ext cx="1828800" cy="657523"/>
          </a:xfrm>
          <a:prstGeom prst="ellipse">
            <a:avLst/>
          </a:prstGeom>
          <a:solidFill>
            <a:srgbClr val="9BBB59">
              <a:lumMod val="40000"/>
              <a:lumOff val="60000"/>
            </a:srgbClr>
          </a:solidFill>
          <a:ln w="25400" cap="flat" cmpd="sng" algn="ctr">
            <a:solidFill>
              <a:srgbClr val="00B050"/>
            </a:solidFill>
            <a:prstDash val="solid"/>
          </a:ln>
          <a:effectLst/>
        </p:spPr>
        <p:txBody>
          <a:bodyPr rtlCol="0" anchor="ctr"/>
          <a:lstStyle/>
          <a:p>
            <a:pPr algn="ctr">
              <a:defRPr/>
            </a:pPr>
            <a:r>
              <a:rPr lang="en-US" sz="1600" kern="0" dirty="0">
                <a:solidFill>
                  <a:sysClr val="windowText" lastClr="000000"/>
                </a:solidFill>
                <a:latin typeface="Calibri"/>
              </a:rPr>
              <a:t>L1: </a:t>
            </a:r>
            <a:r>
              <a:rPr lang="en-US" sz="1600" kern="0" dirty="0" smtClean="0">
                <a:solidFill>
                  <a:sysClr val="windowText" lastClr="000000"/>
                </a:solidFill>
                <a:latin typeface="Calibri"/>
              </a:rPr>
              <a:t>List_A_P1</a:t>
            </a:r>
            <a:endParaRPr lang="en-US" sz="1600" kern="0" dirty="0">
              <a:solidFill>
                <a:sysClr val="windowText" lastClr="000000"/>
              </a:solidFill>
              <a:latin typeface="Calibri"/>
            </a:endParaRPr>
          </a:p>
        </p:txBody>
      </p:sp>
      <p:sp>
        <p:nvSpPr>
          <p:cNvPr id="44" name="Oval 43"/>
          <p:cNvSpPr/>
          <p:nvPr/>
        </p:nvSpPr>
        <p:spPr>
          <a:xfrm>
            <a:off x="7329906" y="5529918"/>
            <a:ext cx="2216740" cy="657523"/>
          </a:xfrm>
          <a:prstGeom prst="ellipse">
            <a:avLst/>
          </a:prstGeom>
          <a:solidFill>
            <a:srgbClr val="4F81BD">
              <a:lumMod val="40000"/>
              <a:lumOff val="6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 </a:t>
            </a:r>
            <a:r>
              <a:rPr lang="en-US" sz="1600" kern="0" dirty="0" smtClean="0">
                <a:solidFill>
                  <a:sysClr val="windowText" lastClr="000000"/>
                </a:solidFill>
                <a:latin typeface="Calibri"/>
              </a:rPr>
              <a:t>Entry_O_P2</a:t>
            </a:r>
            <a:endParaRPr lang="en-US" sz="1600" kern="0" dirty="0">
              <a:solidFill>
                <a:sysClr val="windowText" lastClr="000000"/>
              </a:solidFill>
              <a:latin typeface="Calibri"/>
            </a:endParaRPr>
          </a:p>
        </p:txBody>
      </p:sp>
      <p:sp>
        <p:nvSpPr>
          <p:cNvPr id="45" name="Oval 44"/>
          <p:cNvSpPr/>
          <p:nvPr/>
        </p:nvSpPr>
        <p:spPr>
          <a:xfrm>
            <a:off x="2260238" y="5602225"/>
            <a:ext cx="2216740" cy="657523"/>
          </a:xfrm>
          <a:prstGeom prst="ellipse">
            <a:avLst/>
          </a:prstGeom>
          <a:solidFill>
            <a:srgbClr val="4F81BD">
              <a:lumMod val="40000"/>
              <a:lumOff val="6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 </a:t>
            </a:r>
            <a:r>
              <a:rPr lang="en-US" sz="1600" kern="0" dirty="0" smtClean="0">
                <a:solidFill>
                  <a:sysClr val="windowText" lastClr="000000"/>
                </a:solidFill>
                <a:latin typeface="Calibri"/>
              </a:rPr>
              <a:t>Entry_O_P1</a:t>
            </a:r>
            <a:endParaRPr lang="en-US" sz="1600" kern="0" dirty="0">
              <a:solidFill>
                <a:sysClr val="windowText" lastClr="000000"/>
              </a:solidFill>
              <a:latin typeface="Calibri"/>
            </a:endParaRPr>
          </a:p>
        </p:txBody>
      </p:sp>
      <p:cxnSp>
        <p:nvCxnSpPr>
          <p:cNvPr id="46" name="Straight Arrow Connector 45"/>
          <p:cNvCxnSpPr>
            <a:stCxn id="43" idx="4"/>
            <a:endCxn id="45" idx="7"/>
          </p:cNvCxnSpPr>
          <p:nvPr/>
        </p:nvCxnSpPr>
        <p:spPr>
          <a:xfrm flipH="1">
            <a:off x="4152344" y="4953000"/>
            <a:ext cx="382546" cy="745516"/>
          </a:xfrm>
          <a:prstGeom prst="straightConnector1">
            <a:avLst/>
          </a:prstGeom>
          <a:noFill/>
          <a:ln w="28575" cap="flat" cmpd="sng" algn="ctr">
            <a:solidFill>
              <a:srgbClr val="8064A2"/>
            </a:solidFill>
            <a:prstDash val="solid"/>
            <a:tailEnd type="arrow"/>
          </a:ln>
          <a:effectLst/>
        </p:spPr>
      </p:cxnSp>
    </p:spTree>
    <p:extLst>
      <p:ext uri="{BB962C8B-B14F-4D97-AF65-F5344CB8AC3E}">
        <p14:creationId xmlns:p14="http://schemas.microsoft.com/office/powerpoint/2010/main" val="134360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31" grpId="0" animBg="1"/>
      <p:bldP spid="32" grpId="0" animBg="1"/>
      <p:bldP spid="33" grpId="0" animBg="1"/>
      <p:bldP spid="43" grpId="0" animBg="1"/>
      <p:bldP spid="44" grpId="0" animBg="1"/>
      <p:bldP spid="45"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69</a:t>
            </a:fld>
            <a:endParaRPr lang="en-US" dirty="0"/>
          </a:p>
        </p:txBody>
      </p:sp>
      <p:sp>
        <p:nvSpPr>
          <p:cNvPr id="4" name="Title 3"/>
          <p:cNvSpPr>
            <a:spLocks noGrp="1"/>
          </p:cNvSpPr>
          <p:nvPr>
            <p:ph type="title"/>
          </p:nvPr>
        </p:nvSpPr>
        <p:spPr/>
        <p:txBody>
          <a:bodyPr/>
          <a:lstStyle/>
          <a:p>
            <a:r>
              <a:rPr lang="en-US" dirty="0" smtClean="0"/>
              <a:t>Creator Graph</a:t>
            </a:r>
            <a:endParaRPr lang="en-US" dirty="0"/>
          </a:p>
        </p:txBody>
      </p:sp>
      <p:sp>
        <p:nvSpPr>
          <p:cNvPr id="5" name="TextBox 4"/>
          <p:cNvSpPr txBox="1"/>
          <p:nvPr/>
        </p:nvSpPr>
        <p:spPr>
          <a:xfrm>
            <a:off x="1524001" y="1447800"/>
            <a:ext cx="3352799" cy="5486400"/>
          </a:xfrm>
          <a:prstGeom prst="rect">
            <a:avLst/>
          </a:prstGeom>
          <a:solidFill>
            <a:schemeClr val="bg1"/>
          </a:solidFill>
        </p:spPr>
        <p:txBody>
          <a:bodyPr wrap="square" rtlCol="0">
            <a:spAutoFit/>
          </a:bodyPr>
          <a:lstStyle/>
          <a:p>
            <a:pPr>
              <a:lnSpc>
                <a:spcPct val="150000"/>
              </a:lnSpc>
            </a:pPr>
            <a:r>
              <a:rPr lang="en-US" sz="1200" b="1" dirty="0">
                <a:solidFill>
                  <a:srgbClr val="7F0055"/>
                </a:solidFill>
                <a:latin typeface="Courier New"/>
                <a:ea typeface="Calibri"/>
                <a:cs typeface="Times New Roman"/>
              </a:rPr>
              <a:t>class</a:t>
            </a:r>
            <a:r>
              <a:rPr lang="en-US" sz="1200" b="1" dirty="0">
                <a:solidFill>
                  <a:srgbClr val="000000"/>
                </a:solidFill>
                <a:latin typeface="Courier New"/>
                <a:ea typeface="Calibri"/>
                <a:cs typeface="Times New Roman"/>
              </a:rPr>
              <a:t> Main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public</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static</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void</a:t>
            </a:r>
            <a:r>
              <a:rPr lang="en-US" sz="1200" b="1" dirty="0">
                <a:solidFill>
                  <a:srgbClr val="000000"/>
                </a:solidFill>
                <a:latin typeface="Courier New"/>
                <a:ea typeface="Calibri"/>
                <a:cs typeface="Times New Roman"/>
              </a:rPr>
              <a:t> main()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Main </a:t>
            </a:r>
            <a:r>
              <a:rPr lang="en-US" sz="1200" b="1" dirty="0">
                <a:solidFill>
                  <a:srgbClr val="6A3E3E"/>
                </a:solidFill>
                <a:latin typeface="Courier New"/>
                <a:ea typeface="Calibri"/>
                <a:cs typeface="Times New Roman"/>
              </a:rPr>
              <a:t>m1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Main();</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m1</a:t>
            </a:r>
            <a:r>
              <a:rPr lang="en-US" sz="1200" b="1" dirty="0">
                <a:solidFill>
                  <a:srgbClr val="000000"/>
                </a:solidFill>
                <a:latin typeface="Courier New"/>
                <a:ea typeface="Calibri"/>
                <a:cs typeface="Times New Roman"/>
              </a:rPr>
              <a:t>.go();</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Main </a:t>
            </a:r>
            <a:r>
              <a:rPr lang="en-US" sz="1200" b="1" dirty="0">
                <a:solidFill>
                  <a:srgbClr val="6A3E3E"/>
                </a:solidFill>
                <a:latin typeface="Courier New"/>
                <a:ea typeface="Calibri"/>
                <a:cs typeface="Times New Roman"/>
              </a:rPr>
              <a:t>m2</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Main();</a:t>
            </a:r>
            <a:endParaRPr lang="en-US" sz="1200" b="1" dirty="0">
              <a:latin typeface="Times New Roman"/>
              <a:ea typeface="Calibri"/>
              <a:cs typeface="Times New Roman"/>
            </a:endParaRPr>
          </a:p>
          <a:p>
            <a:pPr>
              <a:lnSpc>
                <a:spcPct val="150000"/>
              </a:lnSpc>
            </a:pPr>
            <a:r>
              <a:rPr lang="en-US" sz="1200" b="1" dirty="0">
                <a:solidFill>
                  <a:srgbClr val="6A3E3E"/>
                </a:solidFill>
                <a:latin typeface="Courier New"/>
                <a:ea typeface="Calibri"/>
                <a:cs typeface="Times New Roman"/>
              </a:rPr>
              <a:t>    m2</a:t>
            </a:r>
            <a:r>
              <a:rPr lang="en-US" sz="1200" b="1" dirty="0">
                <a:solidFill>
                  <a:srgbClr val="000000"/>
                </a:solidFill>
                <a:latin typeface="Courier New"/>
                <a:ea typeface="Calibri"/>
                <a:cs typeface="Times New Roman"/>
              </a:rPr>
              <a:t>.go();</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latin typeface="Courier New"/>
                <a:ea typeface="Calibri"/>
                <a:cs typeface="Times New Roman"/>
              </a:rPr>
              <a:t> </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private</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void</a:t>
            </a:r>
            <a:r>
              <a:rPr lang="en-US" sz="1200" b="1" dirty="0">
                <a:solidFill>
                  <a:srgbClr val="000000"/>
                </a:solidFill>
                <a:latin typeface="Courier New"/>
                <a:ea typeface="Calibri"/>
                <a:cs typeface="Times New Roman"/>
              </a:rPr>
              <a:t> go()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List </a:t>
            </a:r>
            <a:r>
              <a:rPr lang="en-US" sz="1200" b="1" dirty="0">
                <a:solidFill>
                  <a:srgbClr val="6A3E3E"/>
                </a:solidFill>
                <a:latin typeface="Courier New"/>
                <a:ea typeface="Calibri"/>
                <a:cs typeface="Times New Roman"/>
              </a:rPr>
              <a:t>L1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List();</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L1</a:t>
            </a:r>
            <a:r>
              <a:rPr lang="en-US" sz="1200" b="1" dirty="0">
                <a:solidFill>
                  <a:srgbClr val="000000"/>
                </a:solidFill>
                <a:latin typeface="Courier New"/>
                <a:ea typeface="Calibri"/>
                <a:cs typeface="Times New Roman"/>
              </a:rPr>
              <a:t>.prepare();</a:t>
            </a:r>
          </a:p>
          <a:p>
            <a:pPr>
              <a:lnSpc>
                <a:spcPct val="150000"/>
              </a:lnSpc>
            </a:pPr>
            <a:r>
              <a:rPr lang="en-US" sz="1200" b="1" dirty="0">
                <a:solidFill>
                  <a:srgbClr val="000000"/>
                </a:solidFill>
                <a:latin typeface="Courier New"/>
                <a:ea typeface="Calibri"/>
                <a:cs typeface="Times New Roman"/>
              </a:rPr>
              <a:t>     List </a:t>
            </a:r>
            <a:r>
              <a:rPr lang="en-US" sz="1200" b="1" dirty="0">
                <a:solidFill>
                  <a:srgbClr val="6A3E3E"/>
                </a:solidFill>
                <a:latin typeface="Courier New"/>
                <a:ea typeface="Calibri"/>
                <a:cs typeface="Times New Roman"/>
              </a:rPr>
              <a:t>L2</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List();</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L2</a:t>
            </a:r>
            <a:r>
              <a:rPr lang="en-US" sz="1200" b="1" dirty="0">
                <a:solidFill>
                  <a:srgbClr val="000000"/>
                </a:solidFill>
                <a:latin typeface="Courier New"/>
                <a:ea typeface="Calibri"/>
                <a:cs typeface="Times New Roman"/>
              </a:rPr>
              <a:t>.prepare();</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a:t>
            </a:r>
          </a:p>
          <a:p>
            <a:pPr>
              <a:lnSpc>
                <a:spcPct val="150000"/>
              </a:lnSpc>
            </a:pPr>
            <a:r>
              <a:rPr lang="en-US" sz="1200" b="1" dirty="0">
                <a:solidFill>
                  <a:srgbClr val="7F0055"/>
                </a:solidFill>
                <a:latin typeface="Courier New"/>
                <a:ea typeface="Calibri"/>
                <a:cs typeface="Times New Roman"/>
              </a:rPr>
              <a:t>class</a:t>
            </a:r>
            <a:r>
              <a:rPr lang="en-US" sz="1200" b="1" dirty="0">
                <a:solidFill>
                  <a:srgbClr val="000000"/>
                </a:solidFill>
                <a:latin typeface="Courier New"/>
                <a:ea typeface="Calibri"/>
                <a:cs typeface="Times New Roman"/>
              </a:rPr>
              <a:t> List {</a:t>
            </a:r>
            <a:endParaRPr lang="en-US" sz="1200" b="1" dirty="0">
              <a:latin typeface="Times New Roman"/>
              <a:ea typeface="Calibri"/>
              <a:cs typeface="Times New Roman"/>
            </a:endParaRPr>
          </a:p>
          <a:p>
            <a:pPr>
              <a:lnSpc>
                <a:spcPct val="150000"/>
              </a:lnSpc>
            </a:pPr>
            <a:r>
              <a:rPr lang="en-US" sz="1200" b="1" dirty="0">
                <a:solidFill>
                  <a:srgbClr val="7F0055"/>
                </a:solidFill>
                <a:latin typeface="Courier New"/>
                <a:ea typeface="Calibri"/>
                <a:cs typeface="Times New Roman"/>
              </a:rPr>
              <a:t>  void</a:t>
            </a:r>
            <a:r>
              <a:rPr lang="en-US" sz="1200" b="1" dirty="0">
                <a:solidFill>
                  <a:srgbClr val="000000"/>
                </a:solidFill>
                <a:latin typeface="Courier New"/>
                <a:ea typeface="Calibri"/>
                <a:cs typeface="Times New Roman"/>
              </a:rPr>
              <a:t> prepare()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Entry </a:t>
            </a:r>
            <a:r>
              <a:rPr lang="en-US" sz="1200" b="1" dirty="0">
                <a:solidFill>
                  <a:srgbClr val="6A3E3E"/>
                </a:solidFill>
                <a:latin typeface="Courier New"/>
                <a:ea typeface="Calibri"/>
                <a:cs typeface="Times New Roman"/>
              </a:rPr>
              <a:t>e1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Entry();</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a:t>
            </a:r>
            <a:r>
              <a:rPr lang="en-US" sz="1200" b="1" dirty="0">
                <a:latin typeface="Courier New"/>
                <a:ea typeface="Calibri"/>
                <a:cs typeface="Times New Roman"/>
              </a:rPr>
              <a:t> </a:t>
            </a:r>
            <a:endParaRPr lang="en-US" sz="1200" b="1" dirty="0">
              <a:latin typeface="Times New Roman"/>
              <a:ea typeface="Calibri"/>
              <a:cs typeface="Times New Roman"/>
            </a:endParaRPr>
          </a:p>
        </p:txBody>
      </p:sp>
      <p:cxnSp>
        <p:nvCxnSpPr>
          <p:cNvPr id="7" name="Straight Connector 6"/>
          <p:cNvCxnSpPr/>
          <p:nvPr/>
        </p:nvCxnSpPr>
        <p:spPr>
          <a:xfrm>
            <a:off x="5029200" y="1371600"/>
            <a:ext cx="0" cy="502920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583861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11" name="Oval 10"/>
          <p:cNvSpPr/>
          <p:nvPr/>
        </p:nvSpPr>
        <p:spPr>
          <a:xfrm>
            <a:off x="7495115" y="1491317"/>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p>
            <a:pPr algn="ctr">
              <a:defRPr/>
            </a:pPr>
            <a:r>
              <a:rPr lang="en-US" sz="1600" kern="0" dirty="0">
                <a:solidFill>
                  <a:sysClr val="windowText" lastClr="000000"/>
                </a:solidFill>
                <a:latin typeface="Calibri"/>
              </a:rPr>
              <a:t>Root</a:t>
            </a:r>
          </a:p>
        </p:txBody>
      </p:sp>
      <p:sp>
        <p:nvSpPr>
          <p:cNvPr id="12" name="Rounded Rectangle 11"/>
          <p:cNvSpPr/>
          <p:nvPr/>
        </p:nvSpPr>
        <p:spPr>
          <a:xfrm>
            <a:off x="6422981"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cxnSp>
        <p:nvCxnSpPr>
          <p:cNvPr id="13" name="Straight Arrow Connector 12"/>
          <p:cNvCxnSpPr>
            <a:stCxn id="11" idx="2"/>
            <a:endCxn id="12" idx="0"/>
          </p:cNvCxnSpPr>
          <p:nvPr/>
        </p:nvCxnSpPr>
        <p:spPr>
          <a:xfrm flipH="1">
            <a:off x="6788741" y="1834217"/>
            <a:ext cx="706374" cy="681228"/>
          </a:xfrm>
          <a:prstGeom prst="straightConnector1">
            <a:avLst/>
          </a:prstGeom>
          <a:noFill/>
          <a:ln w="28575" cap="flat" cmpd="sng" algn="ctr">
            <a:solidFill>
              <a:srgbClr val="8064A2"/>
            </a:solidFill>
            <a:prstDash val="solid"/>
            <a:tailEnd type="arrow"/>
          </a:ln>
          <a:effectLst/>
        </p:spPr>
      </p:cxnSp>
      <p:sp>
        <p:nvSpPr>
          <p:cNvPr id="14" name="Oval 13"/>
          <p:cNvSpPr/>
          <p:nvPr/>
        </p:nvSpPr>
        <p:spPr>
          <a:xfrm>
            <a:off x="945049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15" name="Rounded Rectangle 14"/>
          <p:cNvSpPr/>
          <p:nvPr/>
        </p:nvSpPr>
        <p:spPr>
          <a:xfrm>
            <a:off x="8763845"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16" name="Oval 15"/>
          <p:cNvSpPr/>
          <p:nvPr/>
        </p:nvSpPr>
        <p:spPr>
          <a:xfrm>
            <a:off x="5325702" y="402420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7" name="Rounded Rectangle 16"/>
          <p:cNvSpPr/>
          <p:nvPr/>
        </p:nvSpPr>
        <p:spPr>
          <a:xfrm>
            <a:off x="591091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18" name="Rounded Rectangle 17"/>
          <p:cNvSpPr/>
          <p:nvPr/>
        </p:nvSpPr>
        <p:spPr>
          <a:xfrm>
            <a:off x="664243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19" name="Oval 18"/>
          <p:cNvSpPr/>
          <p:nvPr/>
        </p:nvSpPr>
        <p:spPr>
          <a:xfrm>
            <a:off x="9934278" y="4052483"/>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20" name="Rounded Rectangle 19"/>
          <p:cNvSpPr/>
          <p:nvPr/>
        </p:nvSpPr>
        <p:spPr>
          <a:xfrm>
            <a:off x="854438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21" name="Rounded Rectangle 20"/>
          <p:cNvSpPr/>
          <p:nvPr/>
        </p:nvSpPr>
        <p:spPr>
          <a:xfrm>
            <a:off x="927590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22" name="Oval 21"/>
          <p:cNvSpPr/>
          <p:nvPr/>
        </p:nvSpPr>
        <p:spPr>
          <a:xfrm>
            <a:off x="7621690" y="551467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23" name="Rounded Rectangle 22"/>
          <p:cNvSpPr/>
          <p:nvPr/>
        </p:nvSpPr>
        <p:spPr>
          <a:xfrm>
            <a:off x="8251781"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a:t>
            </a:r>
          </a:p>
        </p:txBody>
      </p:sp>
      <p:sp>
        <p:nvSpPr>
          <p:cNvPr id="24" name="Rounded Rectangle 23"/>
          <p:cNvSpPr/>
          <p:nvPr/>
        </p:nvSpPr>
        <p:spPr>
          <a:xfrm>
            <a:off x="9202757"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e1/L2/m2</a:t>
            </a:r>
          </a:p>
        </p:txBody>
      </p:sp>
      <p:sp>
        <p:nvSpPr>
          <p:cNvPr id="25" name="Rounded Rectangle 24"/>
          <p:cNvSpPr/>
          <p:nvPr/>
        </p:nvSpPr>
        <p:spPr>
          <a:xfrm>
            <a:off x="5764613"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a:t>
            </a:r>
          </a:p>
        </p:txBody>
      </p:sp>
      <p:sp>
        <p:nvSpPr>
          <p:cNvPr id="26" name="Rounded Rectangle 25"/>
          <p:cNvSpPr/>
          <p:nvPr/>
        </p:nvSpPr>
        <p:spPr>
          <a:xfrm>
            <a:off x="6715589"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e1/L1/m2</a:t>
            </a:r>
          </a:p>
        </p:txBody>
      </p:sp>
      <p:cxnSp>
        <p:nvCxnSpPr>
          <p:cNvPr id="27" name="Straight Arrow Connector 26"/>
          <p:cNvCxnSpPr>
            <a:stCxn id="11" idx="6"/>
            <a:endCxn id="15" idx="0"/>
          </p:cNvCxnSpPr>
          <p:nvPr/>
        </p:nvCxnSpPr>
        <p:spPr>
          <a:xfrm>
            <a:off x="8423231" y="1834217"/>
            <a:ext cx="706374" cy="681228"/>
          </a:xfrm>
          <a:prstGeom prst="straightConnector1">
            <a:avLst/>
          </a:prstGeom>
          <a:noFill/>
          <a:ln w="28575" cap="flat" cmpd="sng" algn="ctr">
            <a:solidFill>
              <a:srgbClr val="8064A2"/>
            </a:solidFill>
            <a:prstDash val="solid"/>
            <a:tailEnd type="arrow"/>
          </a:ln>
          <a:effectLst/>
        </p:spPr>
      </p:cxnSp>
      <p:cxnSp>
        <p:nvCxnSpPr>
          <p:cNvPr id="28" name="Straight Arrow Connector 27"/>
          <p:cNvCxnSpPr>
            <a:stCxn id="12" idx="2"/>
            <a:endCxn id="17" idx="0"/>
          </p:cNvCxnSpPr>
          <p:nvPr/>
        </p:nvCxnSpPr>
        <p:spPr>
          <a:xfrm flipH="1">
            <a:off x="6276677" y="3028353"/>
            <a:ext cx="512064" cy="1068160"/>
          </a:xfrm>
          <a:prstGeom prst="straightConnector1">
            <a:avLst/>
          </a:prstGeom>
          <a:noFill/>
          <a:ln w="28575" cap="flat" cmpd="sng" algn="ctr">
            <a:solidFill>
              <a:srgbClr val="8064A2"/>
            </a:solidFill>
            <a:prstDash val="solid"/>
            <a:tailEnd type="arrow"/>
          </a:ln>
          <a:effectLst/>
        </p:spPr>
      </p:cxnSp>
      <p:cxnSp>
        <p:nvCxnSpPr>
          <p:cNvPr id="29" name="Straight Arrow Connector 28"/>
          <p:cNvCxnSpPr>
            <a:stCxn id="15" idx="2"/>
            <a:endCxn id="21" idx="0"/>
          </p:cNvCxnSpPr>
          <p:nvPr/>
        </p:nvCxnSpPr>
        <p:spPr>
          <a:xfrm>
            <a:off x="9129605" y="3028354"/>
            <a:ext cx="512064" cy="1096437"/>
          </a:xfrm>
          <a:prstGeom prst="straightConnector1">
            <a:avLst/>
          </a:prstGeom>
          <a:noFill/>
          <a:ln w="28575" cap="flat" cmpd="sng" algn="ctr">
            <a:solidFill>
              <a:srgbClr val="8064A2"/>
            </a:solidFill>
            <a:prstDash val="solid"/>
            <a:tailEnd type="arrow"/>
          </a:ln>
          <a:effectLst/>
        </p:spPr>
      </p:cxnSp>
      <p:cxnSp>
        <p:nvCxnSpPr>
          <p:cNvPr id="30" name="Straight Arrow Connector 29"/>
          <p:cNvCxnSpPr>
            <a:stCxn id="15" idx="2"/>
            <a:endCxn id="18" idx="0"/>
          </p:cNvCxnSpPr>
          <p:nvPr/>
        </p:nvCxnSpPr>
        <p:spPr>
          <a:xfrm flipH="1">
            <a:off x="7008197" y="3028353"/>
            <a:ext cx="2121408" cy="1068160"/>
          </a:xfrm>
          <a:prstGeom prst="straightConnector1">
            <a:avLst/>
          </a:prstGeom>
          <a:noFill/>
          <a:ln w="28575" cap="flat" cmpd="sng" algn="ctr">
            <a:solidFill>
              <a:srgbClr val="8064A2"/>
            </a:solidFill>
            <a:prstDash val="solid"/>
            <a:tailEnd type="arrow"/>
          </a:ln>
          <a:effectLst/>
        </p:spPr>
      </p:cxnSp>
      <p:cxnSp>
        <p:nvCxnSpPr>
          <p:cNvPr id="31" name="Straight Arrow Connector 30"/>
          <p:cNvCxnSpPr>
            <a:stCxn id="12" idx="2"/>
            <a:endCxn id="20" idx="0"/>
          </p:cNvCxnSpPr>
          <p:nvPr/>
        </p:nvCxnSpPr>
        <p:spPr>
          <a:xfrm>
            <a:off x="6788741" y="3028354"/>
            <a:ext cx="2121408" cy="1096437"/>
          </a:xfrm>
          <a:prstGeom prst="straightConnector1">
            <a:avLst/>
          </a:prstGeom>
          <a:noFill/>
          <a:ln w="28575" cap="flat" cmpd="sng" algn="ctr">
            <a:solidFill>
              <a:srgbClr val="8064A2"/>
            </a:solidFill>
            <a:prstDash val="solid"/>
            <a:tailEnd type="arrow"/>
          </a:ln>
          <a:effectLst/>
        </p:spPr>
      </p:cxnSp>
      <p:cxnSp>
        <p:nvCxnSpPr>
          <p:cNvPr id="32" name="Straight Arrow Connector 31"/>
          <p:cNvCxnSpPr>
            <a:stCxn id="18" idx="2"/>
            <a:endCxn id="26" idx="0"/>
          </p:cNvCxnSpPr>
          <p:nvPr/>
        </p:nvCxnSpPr>
        <p:spPr>
          <a:xfrm>
            <a:off x="7008197" y="4609421"/>
            <a:ext cx="182880" cy="977564"/>
          </a:xfrm>
          <a:prstGeom prst="straightConnector1">
            <a:avLst/>
          </a:prstGeom>
          <a:noFill/>
          <a:ln w="28575" cap="flat" cmpd="sng" algn="ctr">
            <a:solidFill>
              <a:srgbClr val="8064A2"/>
            </a:solidFill>
            <a:prstDash val="solid"/>
            <a:tailEnd type="arrow"/>
          </a:ln>
          <a:effectLst/>
        </p:spPr>
      </p:cxnSp>
      <p:cxnSp>
        <p:nvCxnSpPr>
          <p:cNvPr id="33" name="Straight Arrow Connector 32"/>
          <p:cNvCxnSpPr>
            <a:stCxn id="17" idx="2"/>
            <a:endCxn id="25" idx="0"/>
          </p:cNvCxnSpPr>
          <p:nvPr/>
        </p:nvCxnSpPr>
        <p:spPr>
          <a:xfrm flipH="1">
            <a:off x="6240101" y="4609421"/>
            <a:ext cx="36576" cy="977564"/>
          </a:xfrm>
          <a:prstGeom prst="straightConnector1">
            <a:avLst/>
          </a:prstGeom>
          <a:noFill/>
          <a:ln w="28575" cap="flat" cmpd="sng" algn="ctr">
            <a:solidFill>
              <a:srgbClr val="8064A2"/>
            </a:solidFill>
            <a:prstDash val="solid"/>
            <a:tailEnd type="arrow"/>
          </a:ln>
          <a:effectLst/>
        </p:spPr>
      </p:cxnSp>
      <p:cxnSp>
        <p:nvCxnSpPr>
          <p:cNvPr id="34" name="Straight Arrow Connector 33"/>
          <p:cNvCxnSpPr>
            <a:stCxn id="21" idx="2"/>
            <a:endCxn id="24" idx="0"/>
          </p:cNvCxnSpPr>
          <p:nvPr/>
        </p:nvCxnSpPr>
        <p:spPr>
          <a:xfrm>
            <a:off x="9641669" y="4637699"/>
            <a:ext cx="36576" cy="949287"/>
          </a:xfrm>
          <a:prstGeom prst="straightConnector1">
            <a:avLst/>
          </a:prstGeom>
          <a:noFill/>
          <a:ln w="28575" cap="flat" cmpd="sng" algn="ctr">
            <a:solidFill>
              <a:srgbClr val="8064A2"/>
            </a:solidFill>
            <a:prstDash val="solid"/>
            <a:tailEnd type="arrow"/>
          </a:ln>
          <a:effectLst/>
        </p:spPr>
      </p:cxnSp>
      <p:cxnSp>
        <p:nvCxnSpPr>
          <p:cNvPr id="35" name="Straight Arrow Connector 34"/>
          <p:cNvCxnSpPr>
            <a:stCxn id="20" idx="2"/>
            <a:endCxn id="23" idx="0"/>
          </p:cNvCxnSpPr>
          <p:nvPr/>
        </p:nvCxnSpPr>
        <p:spPr>
          <a:xfrm flipH="1">
            <a:off x="8727269" y="4637699"/>
            <a:ext cx="182880" cy="949287"/>
          </a:xfrm>
          <a:prstGeom prst="straightConnector1">
            <a:avLst/>
          </a:prstGeom>
          <a:noFill/>
          <a:ln w="28575" cap="flat" cmpd="sng" algn="ctr">
            <a:solidFill>
              <a:srgbClr val="8064A2"/>
            </a:solidFill>
            <a:prstDash val="solid"/>
            <a:tailEnd type="arrow"/>
          </a:ln>
          <a:effectLst/>
        </p:spPr>
      </p:cxnSp>
    </p:spTree>
    <p:extLst>
      <p:ext uri="{BB962C8B-B14F-4D97-AF65-F5344CB8AC3E}">
        <p14:creationId xmlns:p14="http://schemas.microsoft.com/office/powerpoint/2010/main" val="1931706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4"/>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4"/>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5"/>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3"/>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3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25"/>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Example</a:t>
            </a:r>
            <a:endParaRPr lang="en-US" dirty="0"/>
          </a:p>
        </p:txBody>
      </p:sp>
      <p:sp>
        <p:nvSpPr>
          <p:cNvPr id="4" name="TextBox 3"/>
          <p:cNvSpPr txBox="1"/>
          <p:nvPr/>
        </p:nvSpPr>
        <p:spPr>
          <a:xfrm>
            <a:off x="366703" y="1254118"/>
            <a:ext cx="5048250" cy="5455340"/>
          </a:xfrm>
          <a:prstGeom prst="rect">
            <a:avLst/>
          </a:prstGeom>
          <a:noFill/>
        </p:spPr>
        <p:txBody>
          <a:bodyPr wrap="square" rtlCol="0">
            <a:spAutoFit/>
          </a:bodyPr>
          <a:lstStyle/>
          <a:p>
            <a:pPr>
              <a:lnSpc>
                <a:spcPct val="150000"/>
              </a:lnSpc>
            </a:pPr>
            <a:r>
              <a:rPr lang="en-US" sz="1700" b="1" dirty="0">
                <a:solidFill>
                  <a:srgbClr val="7F0055"/>
                </a:solidFill>
                <a:latin typeface="Courier New"/>
                <a:ea typeface="Calibri"/>
                <a:cs typeface="Times New Roman"/>
              </a:rPr>
              <a:t>class</a:t>
            </a:r>
            <a:r>
              <a:rPr lang="en-US" sz="1700" b="1" dirty="0">
                <a:solidFill>
                  <a:srgbClr val="000000"/>
                </a:solidFill>
                <a:latin typeface="Courier New"/>
                <a:ea typeface="Calibri"/>
                <a:cs typeface="Times New Roman"/>
              </a:rPr>
              <a:t> Main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public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static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main</a:t>
            </a:r>
            <a:r>
              <a:rPr lang="en-US" sz="1700" b="1" dirty="0" smtClean="0">
                <a:solidFill>
                  <a:srgbClr val="000000"/>
                </a:solidFill>
                <a:latin typeface="Courier New"/>
                <a:ea typeface="Calibri"/>
                <a:cs typeface="Times New Roman"/>
              </a:rPr>
              <a:t>(</a:t>
            </a:r>
            <a:r>
              <a:rPr lang="is-IS" sz="1700" b="1" dirty="0" smtClean="0">
                <a:solidFill>
                  <a:srgbClr val="000000"/>
                </a:solidFill>
                <a:latin typeface="Courier New"/>
                <a:ea typeface="Calibri"/>
                <a:cs typeface="Times New Roman"/>
              </a:rPr>
              <a:t>…</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M1</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a:t>
            </a:r>
            <a:r>
              <a:rPr lang="en-US" sz="1700" b="1" dirty="0">
                <a:solidFill>
                  <a:srgbClr val="6A3E3E"/>
                </a:solidFill>
                <a:latin typeface="Courier New"/>
                <a:ea typeface="Calibri"/>
                <a:cs typeface="Times New Roman"/>
              </a:rPr>
              <a:t>M</a:t>
            </a:r>
            <a:r>
              <a:rPr lang="en-US" sz="1700" b="1" dirty="0" smtClean="0">
                <a:solidFill>
                  <a:srgbClr val="6A3E3E"/>
                </a:solidFill>
                <a:latin typeface="Courier New"/>
                <a:ea typeface="Calibri"/>
                <a:cs typeface="Times New Roman"/>
              </a:rPr>
              <a:t>1</a:t>
            </a:r>
            <a:r>
              <a:rPr lang="en-US" sz="1700" b="1" dirty="0" smtClean="0">
                <a:solidFill>
                  <a:srgbClr val="000000"/>
                </a:solidFill>
                <a:latin typeface="Courier New"/>
                <a:ea typeface="Calibri"/>
                <a:cs typeface="Times New Roman"/>
              </a:rPr>
              <a:t>.go</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M2</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6A3E3E"/>
                </a:solidFill>
                <a:latin typeface="Courier New"/>
                <a:ea typeface="Calibri"/>
                <a:cs typeface="Times New Roman"/>
              </a:rPr>
              <a:t>    </a:t>
            </a:r>
            <a:r>
              <a:rPr lang="en-US" sz="1700" b="1" dirty="0" smtClean="0">
                <a:solidFill>
                  <a:srgbClr val="6A3E3E"/>
                </a:solidFill>
                <a:latin typeface="Courier New"/>
                <a:ea typeface="Calibri"/>
                <a:cs typeface="Times New Roman"/>
              </a:rPr>
              <a:t> M2</a:t>
            </a:r>
            <a:r>
              <a:rPr lang="en-US" sz="1700" b="1" dirty="0" smtClean="0">
                <a:solidFill>
                  <a:srgbClr val="000000"/>
                </a:solidFill>
                <a:latin typeface="Courier New"/>
                <a:ea typeface="Calibri"/>
                <a:cs typeface="Times New Roman"/>
              </a:rPr>
              <a:t>.go();</a:t>
            </a:r>
            <a:r>
              <a:rPr lang="en-US" sz="1700" b="1" dirty="0" smtClean="0">
                <a:latin typeface="Times New Roman"/>
                <a:ea typeface="Calibri"/>
                <a:cs typeface="Times New Roman"/>
              </a:rPr>
              <a:t>  </a:t>
            </a:r>
          </a:p>
          <a:p>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private</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go()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L1</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endParaRPr lang="en-US" sz="1700" b="1" dirty="0">
              <a:latin typeface="Times New Roman"/>
              <a:ea typeface="Calibri"/>
              <a:cs typeface="Times New Roman"/>
            </a:endParaRPr>
          </a:p>
          <a:p>
            <a:r>
              <a:rPr lang="en-US" sz="1700" b="1" dirty="0" smtClean="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L2</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p>
          <a:p>
            <a:endParaRPr lang="en-US" sz="1700" b="1" dirty="0" smtClean="0">
              <a:solidFill>
                <a:srgbClr val="7F0055"/>
              </a:solidFill>
              <a:latin typeface="Courier New"/>
              <a:ea typeface="Calibri"/>
              <a:cs typeface="Times New Roman"/>
            </a:endParaRPr>
          </a:p>
          <a:p>
            <a:r>
              <a:rPr lang="en-US" sz="1700" b="1" dirty="0" smtClean="0">
                <a:solidFill>
                  <a:srgbClr val="7F0055"/>
                </a:solidFill>
                <a:latin typeface="Courier New"/>
                <a:ea typeface="Calibri"/>
                <a:cs typeface="Times New Roman"/>
              </a:rPr>
              <a:t>class</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List {</a:t>
            </a:r>
            <a:endParaRPr lang="en-US" sz="1700" b="1" dirty="0">
              <a:latin typeface="Times New Roman"/>
              <a:ea typeface="Calibri"/>
              <a:cs typeface="Times New Roman"/>
            </a:endParaRPr>
          </a:p>
          <a:p>
            <a:r>
              <a:rPr lang="en-US" sz="1700" b="1" dirty="0">
                <a:solidFill>
                  <a:srgbClr val="7F0055"/>
                </a:solidFill>
                <a:latin typeface="Courier New"/>
                <a:ea typeface="Calibri"/>
                <a:cs typeface="Times New Roman"/>
              </a:rPr>
              <a:t>  </a:t>
            </a:r>
            <a:r>
              <a:rPr lang="en-US" sz="1700" b="1" dirty="0" smtClean="0">
                <a:solidFill>
                  <a:srgbClr val="7F0055"/>
                </a:solidFill>
                <a:latin typeface="Courier New"/>
                <a:ea typeface="Calibri"/>
                <a:cs typeface="Times New Roman"/>
              </a:rPr>
              <a:t> public </a:t>
            </a:r>
            <a:r>
              <a:rPr lang="en-US" sz="1700" b="1" dirty="0" smtClean="0">
                <a:solidFill>
                  <a:srgbClr val="000000"/>
                </a:solidFill>
                <a:latin typeface="Courier New"/>
                <a:ea typeface="Calibri"/>
                <a:cs typeface="Times New Roman"/>
              </a:rPr>
              <a:t>List()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Entry </a:t>
            </a:r>
            <a:r>
              <a:rPr lang="en-US" sz="1700" b="1" dirty="0">
                <a:solidFill>
                  <a:srgbClr val="6A3E3E"/>
                </a:solidFill>
                <a:latin typeface="Courier New"/>
                <a:ea typeface="Calibri"/>
                <a:cs typeface="Times New Roman"/>
              </a:rPr>
              <a:t>E</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Entry</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r>
              <a:rPr lang="en-US" sz="1700" b="1" dirty="0">
                <a:latin typeface="Courier New"/>
                <a:ea typeface="Calibri"/>
                <a:cs typeface="Times New Roman"/>
              </a:rPr>
              <a:t> </a:t>
            </a:r>
            <a:endParaRPr lang="en-US" sz="1700" dirty="0" smtClean="0">
              <a:latin typeface="Courier New"/>
            </a:endParaRPr>
          </a:p>
          <a:p>
            <a:endParaRPr lang="en-US" sz="1700" b="1" dirty="0" smtClean="0">
              <a:solidFill>
                <a:srgbClr val="7F0055"/>
              </a:solidFill>
              <a:latin typeface="Courier New"/>
            </a:endParaRPr>
          </a:p>
          <a:p>
            <a:r>
              <a:rPr lang="en-US" sz="1700" b="1" dirty="0" smtClean="0">
                <a:solidFill>
                  <a:srgbClr val="7F0055"/>
                </a:solidFill>
                <a:latin typeface="Courier New"/>
              </a:rPr>
              <a:t>class</a:t>
            </a:r>
            <a:r>
              <a:rPr lang="en-US" sz="1700" b="1" dirty="0" smtClean="0">
                <a:solidFill>
                  <a:srgbClr val="000000"/>
                </a:solidFill>
                <a:latin typeface="Courier New"/>
              </a:rPr>
              <a:t> </a:t>
            </a:r>
            <a:r>
              <a:rPr lang="en-US" sz="1700" b="1" dirty="0">
                <a:solidFill>
                  <a:srgbClr val="000000"/>
                </a:solidFill>
                <a:latin typeface="Courier New"/>
              </a:rPr>
              <a:t>Entry </a:t>
            </a:r>
            <a:r>
              <a:rPr lang="en-US" sz="1700" b="1" dirty="0" smtClean="0">
                <a:solidFill>
                  <a:srgbClr val="000000"/>
                </a:solidFill>
                <a:latin typeface="Courier New"/>
              </a:rPr>
              <a:t>{}</a:t>
            </a:r>
            <a:endParaRPr lang="en-US" sz="1700" dirty="0"/>
          </a:p>
        </p:txBody>
      </p:sp>
      <p:sp>
        <p:nvSpPr>
          <p:cNvPr id="3" name="Slide Number Placeholder 2"/>
          <p:cNvSpPr>
            <a:spLocks noGrp="1"/>
          </p:cNvSpPr>
          <p:nvPr>
            <p:ph type="sldNum" sz="quarter" idx="12"/>
          </p:nvPr>
        </p:nvSpPr>
        <p:spPr/>
        <p:txBody>
          <a:bodyPr/>
          <a:lstStyle/>
          <a:p>
            <a:fld id="{FBD09BE4-F894-564E-A97D-A1981632AA78}" type="slidenum">
              <a:rPr lang="en-US" smtClean="0"/>
              <a:t>7</a:t>
            </a:fld>
            <a:endParaRPr lang="en-US"/>
          </a:p>
        </p:txBody>
      </p:sp>
    </p:spTree>
    <p:extLst>
      <p:ext uri="{BB962C8B-B14F-4D97-AF65-F5344CB8AC3E}">
        <p14:creationId xmlns:p14="http://schemas.microsoft.com/office/powerpoint/2010/main" val="574620392"/>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Statically building this graph is impractical </a:t>
            </a:r>
          </a:p>
          <a:p>
            <a:endParaRPr lang="en-US" dirty="0" smtClean="0"/>
          </a:p>
          <a:p>
            <a:r>
              <a:rPr lang="en-US" dirty="0" smtClean="0"/>
              <a:t>Instead, use an approximated Creator Graph</a:t>
            </a:r>
          </a:p>
          <a:p>
            <a:pPr lvl="1"/>
            <a:r>
              <a:rPr lang="en-US" dirty="0" smtClean="0"/>
              <a:t>Only consider </a:t>
            </a:r>
            <a:r>
              <a:rPr lang="en-US" dirty="0" smtClean="0">
                <a:solidFill>
                  <a:srgbClr val="00B050"/>
                </a:solidFill>
              </a:rPr>
              <a:t>k</a:t>
            </a:r>
            <a:r>
              <a:rPr lang="en-US" dirty="0" smtClean="0"/>
              <a:t> creators towards the root</a:t>
            </a:r>
          </a:p>
          <a:p>
            <a:pPr lvl="1"/>
            <a:r>
              <a:rPr lang="en-US" dirty="0" smtClean="0"/>
              <a:t>K = 1</a:t>
            </a:r>
            <a:endParaRPr lang="en-US" dirty="0"/>
          </a:p>
        </p:txBody>
      </p:sp>
      <p:sp>
        <p:nvSpPr>
          <p:cNvPr id="3" name="Slide Number Placeholder 2"/>
          <p:cNvSpPr>
            <a:spLocks noGrp="1"/>
          </p:cNvSpPr>
          <p:nvPr>
            <p:ph type="sldNum" sz="quarter" idx="12"/>
          </p:nvPr>
        </p:nvSpPr>
        <p:spPr/>
        <p:txBody>
          <a:bodyPr/>
          <a:lstStyle/>
          <a:p>
            <a:fld id="{33F00C97-2709-48A3-8F44-7E15E9D35E72}" type="slidenum">
              <a:rPr lang="en-US" smtClean="0"/>
              <a:pPr/>
              <a:t>70</a:t>
            </a:fld>
            <a:endParaRPr lang="en-US" dirty="0"/>
          </a:p>
        </p:txBody>
      </p:sp>
      <p:sp>
        <p:nvSpPr>
          <p:cNvPr id="4" name="Title 3"/>
          <p:cNvSpPr>
            <a:spLocks noGrp="1"/>
          </p:cNvSpPr>
          <p:nvPr>
            <p:ph type="title"/>
          </p:nvPr>
        </p:nvSpPr>
        <p:spPr/>
        <p:txBody>
          <a:bodyPr>
            <a:normAutofit fontScale="90000"/>
          </a:bodyPr>
          <a:lstStyle/>
          <a:p>
            <a:r>
              <a:rPr lang="en-US" dirty="0" smtClean="0"/>
              <a:t>Perfect VS Approximated Creator Graph </a:t>
            </a:r>
            <a:endParaRPr lang="en-US" dirty="0"/>
          </a:p>
        </p:txBody>
      </p:sp>
    </p:spTree>
    <p:extLst>
      <p:ext uri="{BB962C8B-B14F-4D97-AF65-F5344CB8AC3E}">
        <p14:creationId xmlns:p14="http://schemas.microsoft.com/office/powerpoint/2010/main" val="8529163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71</a:t>
            </a:fld>
            <a:endParaRPr lang="en-US" dirty="0"/>
          </a:p>
        </p:txBody>
      </p:sp>
      <p:sp>
        <p:nvSpPr>
          <p:cNvPr id="4" name="Title 3"/>
          <p:cNvSpPr>
            <a:spLocks noGrp="1"/>
          </p:cNvSpPr>
          <p:nvPr>
            <p:ph type="title"/>
          </p:nvPr>
        </p:nvSpPr>
        <p:spPr/>
        <p:txBody>
          <a:bodyPr/>
          <a:lstStyle/>
          <a:p>
            <a:r>
              <a:rPr lang="en-US" dirty="0" smtClean="0"/>
              <a:t>Approximated Creator Graph (k=1)</a:t>
            </a:r>
            <a:endParaRPr lang="en-US" dirty="0"/>
          </a:p>
        </p:txBody>
      </p:sp>
      <p:sp>
        <p:nvSpPr>
          <p:cNvPr id="29" name="Oval 28"/>
          <p:cNvSpPr/>
          <p:nvPr/>
        </p:nvSpPr>
        <p:spPr>
          <a:xfrm>
            <a:off x="3941909" y="247216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30" name="Oval 29"/>
          <p:cNvSpPr/>
          <p:nvPr/>
        </p:nvSpPr>
        <p:spPr>
          <a:xfrm>
            <a:off x="5598414" y="1520345"/>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p>
            <a:pPr algn="ctr">
              <a:defRPr/>
            </a:pPr>
            <a:r>
              <a:rPr lang="en-US" sz="1600" kern="0" dirty="0">
                <a:solidFill>
                  <a:sysClr val="windowText" lastClr="000000"/>
                </a:solidFill>
                <a:latin typeface="Calibri"/>
              </a:rPr>
              <a:t>Root</a:t>
            </a:r>
          </a:p>
        </p:txBody>
      </p:sp>
      <p:sp>
        <p:nvSpPr>
          <p:cNvPr id="31" name="Rounded Rectangle 30"/>
          <p:cNvSpPr/>
          <p:nvPr/>
        </p:nvSpPr>
        <p:spPr>
          <a:xfrm>
            <a:off x="4526280" y="254447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cxnSp>
        <p:nvCxnSpPr>
          <p:cNvPr id="32" name="Straight Arrow Connector 31"/>
          <p:cNvCxnSpPr>
            <a:stCxn id="30" idx="2"/>
            <a:endCxn id="31" idx="0"/>
          </p:cNvCxnSpPr>
          <p:nvPr/>
        </p:nvCxnSpPr>
        <p:spPr>
          <a:xfrm flipH="1">
            <a:off x="4892040" y="1863245"/>
            <a:ext cx="706374" cy="681228"/>
          </a:xfrm>
          <a:prstGeom prst="straightConnector1">
            <a:avLst/>
          </a:prstGeom>
          <a:noFill/>
          <a:ln w="28575" cap="flat" cmpd="sng" algn="ctr">
            <a:solidFill>
              <a:srgbClr val="8064A2"/>
            </a:solidFill>
            <a:prstDash val="solid"/>
            <a:tailEnd type="arrow"/>
          </a:ln>
          <a:effectLst/>
        </p:spPr>
      </p:cxnSp>
      <p:sp>
        <p:nvSpPr>
          <p:cNvPr id="33" name="Oval 32"/>
          <p:cNvSpPr/>
          <p:nvPr/>
        </p:nvSpPr>
        <p:spPr>
          <a:xfrm>
            <a:off x="7553789" y="247216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34" name="Rounded Rectangle 33"/>
          <p:cNvSpPr/>
          <p:nvPr/>
        </p:nvSpPr>
        <p:spPr>
          <a:xfrm>
            <a:off x="6867144" y="254447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35" name="Oval 34"/>
          <p:cNvSpPr/>
          <p:nvPr/>
        </p:nvSpPr>
        <p:spPr>
          <a:xfrm>
            <a:off x="3429001" y="4053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6" name="Rounded Rectangle 35"/>
          <p:cNvSpPr/>
          <p:nvPr/>
        </p:nvSpPr>
        <p:spPr>
          <a:xfrm>
            <a:off x="4014216" y="4125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37" name="Rounded Rectangle 36"/>
          <p:cNvSpPr/>
          <p:nvPr/>
        </p:nvSpPr>
        <p:spPr>
          <a:xfrm>
            <a:off x="4745736" y="4125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38" name="Oval 37"/>
          <p:cNvSpPr/>
          <p:nvPr/>
        </p:nvSpPr>
        <p:spPr>
          <a:xfrm>
            <a:off x="8037577" y="4081511"/>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39" name="Rounded Rectangle 38"/>
          <p:cNvSpPr/>
          <p:nvPr/>
        </p:nvSpPr>
        <p:spPr>
          <a:xfrm>
            <a:off x="6647688" y="4153818"/>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40" name="Rounded Rectangle 39"/>
          <p:cNvSpPr/>
          <p:nvPr/>
        </p:nvSpPr>
        <p:spPr>
          <a:xfrm>
            <a:off x="7379208" y="4153818"/>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41" name="Oval 40"/>
          <p:cNvSpPr/>
          <p:nvPr/>
        </p:nvSpPr>
        <p:spPr>
          <a:xfrm>
            <a:off x="5724989" y="554370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42" name="Rounded Rectangle 41"/>
          <p:cNvSpPr/>
          <p:nvPr/>
        </p:nvSpPr>
        <p:spPr>
          <a:xfrm>
            <a:off x="6355080" y="561601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a:t>
            </a:r>
          </a:p>
        </p:txBody>
      </p:sp>
      <p:sp>
        <p:nvSpPr>
          <p:cNvPr id="43" name="Rounded Rectangle 42"/>
          <p:cNvSpPr/>
          <p:nvPr/>
        </p:nvSpPr>
        <p:spPr>
          <a:xfrm>
            <a:off x="4818888" y="561601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a:t>
            </a:r>
          </a:p>
        </p:txBody>
      </p:sp>
      <p:cxnSp>
        <p:nvCxnSpPr>
          <p:cNvPr id="44" name="Straight Arrow Connector 43"/>
          <p:cNvCxnSpPr>
            <a:stCxn id="30" idx="6"/>
            <a:endCxn id="34" idx="0"/>
          </p:cNvCxnSpPr>
          <p:nvPr/>
        </p:nvCxnSpPr>
        <p:spPr>
          <a:xfrm>
            <a:off x="6526530" y="1863245"/>
            <a:ext cx="706374" cy="681228"/>
          </a:xfrm>
          <a:prstGeom prst="straightConnector1">
            <a:avLst/>
          </a:prstGeom>
          <a:noFill/>
          <a:ln w="28575" cap="flat" cmpd="sng" algn="ctr">
            <a:solidFill>
              <a:srgbClr val="8064A2"/>
            </a:solidFill>
            <a:prstDash val="solid"/>
            <a:tailEnd type="arrow"/>
          </a:ln>
          <a:effectLst/>
        </p:spPr>
      </p:cxnSp>
      <p:cxnSp>
        <p:nvCxnSpPr>
          <p:cNvPr id="45" name="Straight Arrow Connector 44"/>
          <p:cNvCxnSpPr>
            <a:stCxn id="31" idx="2"/>
            <a:endCxn id="36" idx="0"/>
          </p:cNvCxnSpPr>
          <p:nvPr/>
        </p:nvCxnSpPr>
        <p:spPr>
          <a:xfrm flipH="1">
            <a:off x="4379976" y="3057381"/>
            <a:ext cx="512064" cy="1068160"/>
          </a:xfrm>
          <a:prstGeom prst="straightConnector1">
            <a:avLst/>
          </a:prstGeom>
          <a:noFill/>
          <a:ln w="28575" cap="flat" cmpd="sng" algn="ctr">
            <a:solidFill>
              <a:srgbClr val="8064A2"/>
            </a:solidFill>
            <a:prstDash val="solid"/>
            <a:tailEnd type="arrow"/>
          </a:ln>
          <a:effectLst/>
        </p:spPr>
      </p:cxnSp>
      <p:cxnSp>
        <p:nvCxnSpPr>
          <p:cNvPr id="46" name="Straight Arrow Connector 45"/>
          <p:cNvCxnSpPr>
            <a:stCxn id="34" idx="2"/>
            <a:endCxn id="40" idx="0"/>
          </p:cNvCxnSpPr>
          <p:nvPr/>
        </p:nvCxnSpPr>
        <p:spPr>
          <a:xfrm>
            <a:off x="7232904" y="3057382"/>
            <a:ext cx="512064" cy="1096437"/>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4" idx="2"/>
            <a:endCxn id="37" idx="0"/>
          </p:cNvCxnSpPr>
          <p:nvPr/>
        </p:nvCxnSpPr>
        <p:spPr>
          <a:xfrm flipH="1">
            <a:off x="5111496" y="3057381"/>
            <a:ext cx="2121408"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1" idx="2"/>
            <a:endCxn id="39" idx="0"/>
          </p:cNvCxnSpPr>
          <p:nvPr/>
        </p:nvCxnSpPr>
        <p:spPr>
          <a:xfrm>
            <a:off x="4892040" y="3057382"/>
            <a:ext cx="2121408"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7" idx="2"/>
            <a:endCxn id="43" idx="0"/>
          </p:cNvCxnSpPr>
          <p:nvPr/>
        </p:nvCxnSpPr>
        <p:spPr>
          <a:xfrm>
            <a:off x="5111496" y="4638449"/>
            <a:ext cx="182880" cy="977564"/>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6" idx="2"/>
            <a:endCxn id="43" idx="0"/>
          </p:cNvCxnSpPr>
          <p:nvPr/>
        </p:nvCxnSpPr>
        <p:spPr>
          <a:xfrm>
            <a:off x="4379976" y="4638449"/>
            <a:ext cx="914400" cy="977564"/>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40" idx="2"/>
            <a:endCxn id="42" idx="0"/>
          </p:cNvCxnSpPr>
          <p:nvPr/>
        </p:nvCxnSpPr>
        <p:spPr>
          <a:xfrm flipH="1">
            <a:off x="6830568" y="4666727"/>
            <a:ext cx="914400" cy="949287"/>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9" idx="2"/>
            <a:endCxn id="42" idx="0"/>
          </p:cNvCxnSpPr>
          <p:nvPr/>
        </p:nvCxnSpPr>
        <p:spPr>
          <a:xfrm flipH="1">
            <a:off x="6830568" y="4666727"/>
            <a:ext cx="182880" cy="949287"/>
          </a:xfrm>
          <a:prstGeom prst="straightConnector1">
            <a:avLst/>
          </a:prstGeom>
          <a:noFill/>
          <a:ln w="28575" cap="flat" cmpd="sng" algn="ctr">
            <a:solidFill>
              <a:srgbClr val="8064A2"/>
            </a:solidFill>
            <a:prstDash val="solid"/>
            <a:tailEnd type="arrow"/>
          </a:ln>
          <a:effectLst/>
        </p:spPr>
      </p:cxnSp>
      <p:sp>
        <p:nvSpPr>
          <p:cNvPr id="28" name="Line Callout 2 27"/>
          <p:cNvSpPr/>
          <p:nvPr/>
        </p:nvSpPr>
        <p:spPr>
          <a:xfrm>
            <a:off x="7772400" y="6248400"/>
            <a:ext cx="1828800" cy="381000"/>
          </a:xfrm>
          <a:prstGeom prst="borderCallout2">
            <a:avLst>
              <a:gd name="adj1" fmla="val 49519"/>
              <a:gd name="adj2" fmla="val 1069"/>
              <a:gd name="adj3" fmla="val 83365"/>
              <a:gd name="adj4" fmla="val -72223"/>
              <a:gd name="adj5" fmla="val -19808"/>
              <a:gd name="adj6" fmla="val -92394"/>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Non escaping?</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394709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72</a:t>
            </a:fld>
            <a:endParaRPr lang="en-US" dirty="0"/>
          </a:p>
        </p:txBody>
      </p:sp>
      <p:sp>
        <p:nvSpPr>
          <p:cNvPr id="4" name="Title 3"/>
          <p:cNvSpPr>
            <a:spLocks noGrp="1"/>
          </p:cNvSpPr>
          <p:nvPr>
            <p:ph type="title"/>
          </p:nvPr>
        </p:nvSpPr>
        <p:spPr/>
        <p:txBody>
          <a:bodyPr>
            <a:normAutofit fontScale="90000"/>
          </a:bodyPr>
          <a:lstStyle/>
          <a:p>
            <a:r>
              <a:rPr lang="en-US" dirty="0" smtClean="0"/>
              <a:t>Approximated Creator Graph(k=1) with Escape Analysis Presence </a:t>
            </a:r>
            <a:endParaRPr lang="en-US" dirty="0"/>
          </a:p>
        </p:txBody>
      </p:sp>
      <p:sp>
        <p:nvSpPr>
          <p:cNvPr id="31" name="Oval 30"/>
          <p:cNvSpPr/>
          <p:nvPr/>
        </p:nvSpPr>
        <p:spPr>
          <a:xfrm>
            <a:off x="3941909" y="2477417"/>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32" name="Oval 31"/>
          <p:cNvSpPr/>
          <p:nvPr/>
        </p:nvSpPr>
        <p:spPr>
          <a:xfrm>
            <a:off x="5598414" y="1553028"/>
            <a:ext cx="928116" cy="685800"/>
          </a:xfrm>
          <a:prstGeom prst="ellipse">
            <a:avLst/>
          </a:prstGeom>
          <a:solidFill>
            <a:srgbClr val="1F497D">
              <a:lumMod val="20000"/>
              <a:lumOff val="80000"/>
            </a:srgbClr>
          </a:solidFill>
          <a:ln w="25400" cap="flat" cmpd="sng" algn="ctr">
            <a:solidFill>
              <a:srgbClr val="8064A2"/>
            </a:solidFill>
            <a:prstDash val="lgDash"/>
          </a:ln>
          <a:effectLst/>
        </p:spPr>
        <p:txBody>
          <a:bodyPr rtlCol="0" anchor="ctr"/>
          <a:lstStyle/>
          <a:p>
            <a:pPr algn="ctr">
              <a:defRPr/>
            </a:pPr>
            <a:r>
              <a:rPr lang="en-US" sz="1600" kern="0" dirty="0">
                <a:solidFill>
                  <a:sysClr val="windowText" lastClr="000000"/>
                </a:solidFill>
                <a:latin typeface="Calibri"/>
              </a:rPr>
              <a:t>Root</a:t>
            </a:r>
          </a:p>
        </p:txBody>
      </p:sp>
      <p:sp>
        <p:nvSpPr>
          <p:cNvPr id="33" name="Rounded Rectangle 32"/>
          <p:cNvSpPr/>
          <p:nvPr/>
        </p:nvSpPr>
        <p:spPr>
          <a:xfrm>
            <a:off x="4526280" y="254972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cxnSp>
        <p:nvCxnSpPr>
          <p:cNvPr id="34" name="Straight Arrow Connector 33"/>
          <p:cNvCxnSpPr>
            <a:endCxn id="33" idx="0"/>
          </p:cNvCxnSpPr>
          <p:nvPr/>
        </p:nvCxnSpPr>
        <p:spPr>
          <a:xfrm flipH="1">
            <a:off x="4892040" y="1868496"/>
            <a:ext cx="706374" cy="681228"/>
          </a:xfrm>
          <a:prstGeom prst="straightConnector1">
            <a:avLst/>
          </a:prstGeom>
          <a:noFill/>
          <a:ln w="28575" cap="flat" cmpd="sng" algn="ctr">
            <a:solidFill>
              <a:srgbClr val="8064A2"/>
            </a:solidFill>
            <a:prstDash val="solid"/>
            <a:tailEnd type="arrow"/>
          </a:ln>
          <a:effectLst/>
        </p:spPr>
      </p:cxnSp>
      <p:sp>
        <p:nvSpPr>
          <p:cNvPr id="35" name="Oval 34"/>
          <p:cNvSpPr/>
          <p:nvPr/>
        </p:nvSpPr>
        <p:spPr>
          <a:xfrm>
            <a:off x="7553789" y="2477417"/>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36" name="Rounded Rectangle 35"/>
          <p:cNvSpPr/>
          <p:nvPr/>
        </p:nvSpPr>
        <p:spPr>
          <a:xfrm>
            <a:off x="6867144" y="254972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37" name="Oval 36"/>
          <p:cNvSpPr/>
          <p:nvPr/>
        </p:nvSpPr>
        <p:spPr>
          <a:xfrm>
            <a:off x="3429001" y="405848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8" name="Rounded Rectangle 37"/>
          <p:cNvSpPr/>
          <p:nvPr/>
        </p:nvSpPr>
        <p:spPr>
          <a:xfrm>
            <a:off x="4014216" y="4130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39" name="Rounded Rectangle 38"/>
          <p:cNvSpPr/>
          <p:nvPr/>
        </p:nvSpPr>
        <p:spPr>
          <a:xfrm>
            <a:off x="4745736" y="4130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40" name="Oval 39"/>
          <p:cNvSpPr/>
          <p:nvPr/>
        </p:nvSpPr>
        <p:spPr>
          <a:xfrm>
            <a:off x="8037577" y="4086762"/>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41" name="Rounded Rectangle 40"/>
          <p:cNvSpPr/>
          <p:nvPr/>
        </p:nvSpPr>
        <p:spPr>
          <a:xfrm>
            <a:off x="6647688" y="415906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42" name="Rounded Rectangle 41"/>
          <p:cNvSpPr/>
          <p:nvPr/>
        </p:nvSpPr>
        <p:spPr>
          <a:xfrm>
            <a:off x="7379208" y="415906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43" name="Oval 42"/>
          <p:cNvSpPr/>
          <p:nvPr/>
        </p:nvSpPr>
        <p:spPr>
          <a:xfrm>
            <a:off x="5724989" y="5548957"/>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44" name="Rounded Rectangle 43"/>
          <p:cNvSpPr/>
          <p:nvPr/>
        </p:nvSpPr>
        <p:spPr>
          <a:xfrm>
            <a:off x="6355080" y="5622108"/>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      e1/L2/m2</a:t>
            </a:r>
          </a:p>
        </p:txBody>
      </p:sp>
      <p:sp>
        <p:nvSpPr>
          <p:cNvPr id="45" name="Rounded Rectangle 44"/>
          <p:cNvSpPr/>
          <p:nvPr/>
        </p:nvSpPr>
        <p:spPr>
          <a:xfrm>
            <a:off x="3721608" y="5621264"/>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      e1/L1/m2</a:t>
            </a:r>
          </a:p>
        </p:txBody>
      </p:sp>
      <p:cxnSp>
        <p:nvCxnSpPr>
          <p:cNvPr id="46" name="Straight Arrow Connector 45"/>
          <p:cNvCxnSpPr>
            <a:endCxn id="36" idx="0"/>
          </p:cNvCxnSpPr>
          <p:nvPr/>
        </p:nvCxnSpPr>
        <p:spPr>
          <a:xfrm>
            <a:off x="6526530" y="1868496"/>
            <a:ext cx="706374" cy="681228"/>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3" idx="2"/>
            <a:endCxn id="38" idx="0"/>
          </p:cNvCxnSpPr>
          <p:nvPr/>
        </p:nvCxnSpPr>
        <p:spPr>
          <a:xfrm flipH="1">
            <a:off x="4379976" y="3062632"/>
            <a:ext cx="512064"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6" idx="2"/>
            <a:endCxn id="42" idx="0"/>
          </p:cNvCxnSpPr>
          <p:nvPr/>
        </p:nvCxnSpPr>
        <p:spPr>
          <a:xfrm>
            <a:off x="7232904" y="3062633"/>
            <a:ext cx="512064"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6" idx="2"/>
            <a:endCxn id="39" idx="0"/>
          </p:cNvCxnSpPr>
          <p:nvPr/>
        </p:nvCxnSpPr>
        <p:spPr>
          <a:xfrm flipH="1">
            <a:off x="5111496" y="3062632"/>
            <a:ext cx="2121408" cy="1068160"/>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3" idx="2"/>
            <a:endCxn id="41" idx="0"/>
          </p:cNvCxnSpPr>
          <p:nvPr/>
        </p:nvCxnSpPr>
        <p:spPr>
          <a:xfrm>
            <a:off x="4892040" y="3062633"/>
            <a:ext cx="2121408" cy="1096437"/>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39" idx="2"/>
          </p:cNvCxnSpPr>
          <p:nvPr/>
        </p:nvCxnSpPr>
        <p:spPr>
          <a:xfrm>
            <a:off x="5111496" y="4643700"/>
            <a:ext cx="73152" cy="978408"/>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8" idx="2"/>
          </p:cNvCxnSpPr>
          <p:nvPr/>
        </p:nvCxnSpPr>
        <p:spPr>
          <a:xfrm>
            <a:off x="4379976" y="4643700"/>
            <a:ext cx="73152" cy="978408"/>
          </a:xfrm>
          <a:prstGeom prst="straightConnector1">
            <a:avLst/>
          </a:prstGeom>
          <a:noFill/>
          <a:ln w="28575" cap="flat" cmpd="sng" algn="ctr">
            <a:solidFill>
              <a:srgbClr val="8064A2"/>
            </a:solidFill>
            <a:prstDash val="solid"/>
            <a:tailEnd type="arrow"/>
          </a:ln>
          <a:effectLst/>
        </p:spPr>
      </p:cxnSp>
      <p:cxnSp>
        <p:nvCxnSpPr>
          <p:cNvPr id="53" name="Straight Arrow Connector 52"/>
          <p:cNvCxnSpPr>
            <a:stCxn id="42" idx="2"/>
          </p:cNvCxnSpPr>
          <p:nvPr/>
        </p:nvCxnSpPr>
        <p:spPr>
          <a:xfrm flipH="1">
            <a:off x="7671816" y="4671978"/>
            <a:ext cx="73152" cy="950131"/>
          </a:xfrm>
          <a:prstGeom prst="straightConnector1">
            <a:avLst/>
          </a:prstGeom>
          <a:noFill/>
          <a:ln w="28575" cap="flat" cmpd="sng" algn="ctr">
            <a:solidFill>
              <a:srgbClr val="8064A2"/>
            </a:solidFill>
            <a:prstDash val="solid"/>
            <a:tailEnd type="arrow"/>
          </a:ln>
          <a:effectLst/>
        </p:spPr>
      </p:cxnSp>
      <p:cxnSp>
        <p:nvCxnSpPr>
          <p:cNvPr id="54" name="Straight Arrow Connector 53"/>
          <p:cNvCxnSpPr>
            <a:stCxn id="41" idx="2"/>
          </p:cNvCxnSpPr>
          <p:nvPr/>
        </p:nvCxnSpPr>
        <p:spPr>
          <a:xfrm flipH="1">
            <a:off x="6940296" y="4671978"/>
            <a:ext cx="73152" cy="950131"/>
          </a:xfrm>
          <a:prstGeom prst="straightConnector1">
            <a:avLst/>
          </a:prstGeom>
          <a:noFill/>
          <a:ln w="28575" cap="flat" cmpd="sng" algn="ctr">
            <a:solidFill>
              <a:srgbClr val="8064A2"/>
            </a:solidFill>
            <a:prstDash val="solid"/>
            <a:tailEnd type="arrow"/>
          </a:ln>
          <a:effectLst/>
        </p:spPr>
      </p:cxnSp>
      <p:cxnSp>
        <p:nvCxnSpPr>
          <p:cNvPr id="55" name="Straight Connector 54"/>
          <p:cNvCxnSpPr/>
          <p:nvPr/>
        </p:nvCxnSpPr>
        <p:spPr>
          <a:xfrm>
            <a:off x="4779264" y="5479459"/>
            <a:ext cx="0" cy="877824"/>
          </a:xfrm>
          <a:prstGeom prst="line">
            <a:avLst/>
          </a:prstGeom>
          <a:noFill/>
          <a:ln w="28575" cap="flat" cmpd="sng" algn="ctr">
            <a:solidFill>
              <a:srgbClr val="00B050"/>
            </a:solidFill>
            <a:prstDash val="sysDash"/>
          </a:ln>
          <a:effectLst/>
        </p:spPr>
      </p:cxnSp>
      <p:cxnSp>
        <p:nvCxnSpPr>
          <p:cNvPr id="56" name="Straight Connector 55"/>
          <p:cNvCxnSpPr/>
          <p:nvPr/>
        </p:nvCxnSpPr>
        <p:spPr>
          <a:xfrm>
            <a:off x="7412736" y="5479459"/>
            <a:ext cx="0" cy="877824"/>
          </a:xfrm>
          <a:prstGeom prst="line">
            <a:avLst/>
          </a:prstGeom>
          <a:noFill/>
          <a:ln w="28575" cap="flat" cmpd="sng" algn="ctr">
            <a:solidFill>
              <a:srgbClr val="00B050"/>
            </a:solidFill>
            <a:prstDash val="sysDash"/>
          </a:ln>
          <a:effectLst/>
        </p:spPr>
      </p:cxnSp>
    </p:spTree>
    <p:extLst>
      <p:ext uri="{BB962C8B-B14F-4D97-AF65-F5344CB8AC3E}">
        <p14:creationId xmlns:p14="http://schemas.microsoft.com/office/powerpoint/2010/main" val="167158103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Heap Partitioning </a:t>
            </a:r>
            <a:endParaRPr lang="en-US" sz="5400" dirty="0"/>
          </a:p>
        </p:txBody>
      </p:sp>
      <p:sp>
        <p:nvSpPr>
          <p:cNvPr id="3" name="Content Placeholder 2"/>
          <p:cNvSpPr>
            <a:spLocks noGrp="1"/>
          </p:cNvSpPr>
          <p:nvPr>
            <p:ph idx="1"/>
          </p:nvPr>
        </p:nvSpPr>
        <p:spPr/>
        <p:txBody>
          <a:bodyPr>
            <a:normAutofit/>
          </a:bodyPr>
          <a:lstStyle/>
          <a:p>
            <a:r>
              <a:rPr lang="en-US" dirty="0" smtClean="0"/>
              <a:t>Generating code so that objects </a:t>
            </a:r>
            <a:r>
              <a:rPr lang="en-US" dirty="0"/>
              <a:t>in the program’s memory </a:t>
            </a:r>
            <a:r>
              <a:rPr lang="en-US" dirty="0" smtClean="0"/>
              <a:t>are partitioned between multiple “locations”</a:t>
            </a:r>
            <a:endParaRPr lang="en-US" dirty="0"/>
          </a:p>
          <a:p>
            <a:r>
              <a:rPr lang="en-US" dirty="0" smtClean="0"/>
              <a:t>Useful to many computer systems</a:t>
            </a:r>
          </a:p>
          <a:p>
            <a:pPr lvl="1"/>
            <a:r>
              <a:rPr lang="en-US" dirty="0" smtClean="0"/>
              <a:t>Computation offloading </a:t>
            </a:r>
            <a:r>
              <a:rPr lang="en-US" sz="1800" dirty="0" smtClean="0">
                <a:solidFill>
                  <a:schemeClr val="tx1">
                    <a:lumMod val="65000"/>
                    <a:lumOff val="35000"/>
                  </a:schemeClr>
                </a:solidFill>
              </a:rPr>
              <a:t>(Sinha et al. 2011, Wang et al. 2008, Yang et al. 2008)</a:t>
            </a:r>
          </a:p>
          <a:p>
            <a:pPr lvl="1"/>
            <a:r>
              <a:rPr lang="en-US" dirty="0" smtClean="0"/>
              <a:t>Region-based memory management</a:t>
            </a:r>
            <a:r>
              <a:rPr lang="en-US" sz="1800" dirty="0">
                <a:solidFill>
                  <a:prstClr val="black">
                    <a:lumMod val="65000"/>
                    <a:lumOff val="35000"/>
                  </a:prstClr>
                </a:solidFill>
              </a:rPr>
              <a:t> </a:t>
            </a:r>
            <a:r>
              <a:rPr lang="en-US" sz="1800" dirty="0" smtClean="0">
                <a:solidFill>
                  <a:prstClr val="black">
                    <a:lumMod val="65000"/>
                    <a:lumOff val="35000"/>
                  </a:prstClr>
                </a:solidFill>
              </a:rPr>
              <a:t>(Chin et al. 2004)</a:t>
            </a:r>
            <a:endParaRPr lang="en-US" dirty="0" smtClean="0"/>
          </a:p>
          <a:p>
            <a:pPr lvl="1"/>
            <a:r>
              <a:rPr lang="en-US" dirty="0" smtClean="0"/>
              <a:t>OS-</a:t>
            </a:r>
            <a:r>
              <a:rPr lang="en-US" dirty="0"/>
              <a:t>d</a:t>
            </a:r>
            <a:r>
              <a:rPr lang="en-US" dirty="0" smtClean="0"/>
              <a:t>riven memory locality optimizations </a:t>
            </a:r>
            <a:r>
              <a:rPr lang="en-US" sz="1800" dirty="0" smtClean="0">
                <a:solidFill>
                  <a:prstClr val="black">
                    <a:lumMod val="65000"/>
                    <a:lumOff val="35000"/>
                  </a:prstClr>
                </a:solidFill>
              </a:rPr>
              <a:t>(</a:t>
            </a:r>
            <a:r>
              <a:rPr lang="en-US" sz="1800" dirty="0" err="1" smtClean="0">
                <a:solidFill>
                  <a:prstClr val="black">
                    <a:lumMod val="65000"/>
                    <a:lumOff val="35000"/>
                  </a:prstClr>
                </a:solidFill>
              </a:rPr>
              <a:t>Jantz</a:t>
            </a:r>
            <a:r>
              <a:rPr lang="en-US" sz="1800" dirty="0" smtClean="0">
                <a:solidFill>
                  <a:prstClr val="black">
                    <a:lumMod val="65000"/>
                    <a:lumOff val="35000"/>
                  </a:prstClr>
                </a:solidFill>
              </a:rPr>
              <a:t> et al. 2015)</a:t>
            </a:r>
            <a:r>
              <a:rPr lang="en-US" dirty="0" smtClean="0"/>
              <a:t>  </a:t>
            </a:r>
          </a:p>
          <a:p>
            <a:r>
              <a:rPr lang="en-US" dirty="0" smtClean="0"/>
              <a:t>The </a:t>
            </a:r>
            <a:r>
              <a:rPr lang="en-US" dirty="0" smtClean="0">
                <a:solidFill>
                  <a:srgbClr val="00B050"/>
                </a:solidFill>
              </a:rPr>
              <a:t>granularity</a:t>
            </a:r>
            <a:r>
              <a:rPr lang="en-US" dirty="0" smtClean="0"/>
              <a:t> </a:t>
            </a:r>
            <a:r>
              <a:rPr lang="en-US" dirty="0"/>
              <a:t>at which </a:t>
            </a:r>
            <a:r>
              <a:rPr lang="en-US" dirty="0" smtClean="0"/>
              <a:t>partitions are created is </a:t>
            </a:r>
            <a:r>
              <a:rPr lang="en-US" dirty="0"/>
              <a:t>a key </a:t>
            </a:r>
            <a:r>
              <a:rPr lang="en-US" dirty="0" smtClean="0"/>
              <a:t>factor</a:t>
            </a:r>
          </a:p>
        </p:txBody>
      </p:sp>
      <p:sp>
        <p:nvSpPr>
          <p:cNvPr id="4" name="Slide Number Placeholder 3"/>
          <p:cNvSpPr>
            <a:spLocks noGrp="1"/>
          </p:cNvSpPr>
          <p:nvPr>
            <p:ph type="sldNum" sz="quarter" idx="12"/>
          </p:nvPr>
        </p:nvSpPr>
        <p:spPr/>
        <p:txBody>
          <a:bodyPr/>
          <a:lstStyle/>
          <a:p>
            <a:fld id="{FBD09BE4-F894-564E-A97D-A1981632AA78}" type="slidenum">
              <a:rPr lang="en-US" smtClean="0"/>
              <a:t>73</a:t>
            </a:fld>
            <a:endParaRPr lang="en-US"/>
          </a:p>
        </p:txBody>
      </p:sp>
    </p:spTree>
    <p:extLst>
      <p:ext uri="{BB962C8B-B14F-4D97-AF65-F5344CB8AC3E}">
        <p14:creationId xmlns:p14="http://schemas.microsoft.com/office/powerpoint/2010/main" val="47884155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Example</a:t>
            </a:r>
            <a:endParaRPr lang="en-US" dirty="0"/>
          </a:p>
        </p:txBody>
      </p:sp>
      <p:sp>
        <p:nvSpPr>
          <p:cNvPr id="4" name="TextBox 3"/>
          <p:cNvSpPr txBox="1"/>
          <p:nvPr/>
        </p:nvSpPr>
        <p:spPr>
          <a:xfrm>
            <a:off x="838200" y="1825625"/>
            <a:ext cx="5638800" cy="4401205"/>
          </a:xfrm>
          <a:prstGeom prst="rect">
            <a:avLst/>
          </a:prstGeom>
          <a:solidFill>
            <a:schemeClr val="bg1"/>
          </a:solidFill>
        </p:spPr>
        <p:txBody>
          <a:bodyPr wrap="square" rtlCol="0">
            <a:spAutoFit/>
          </a:bodyPr>
          <a:lstStyle/>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smtClean="0">
                <a:solidFill>
                  <a:srgbClr val="7F0055"/>
                </a:solidFill>
                <a:latin typeface="Courier New"/>
              </a:rPr>
              <a:t>class</a:t>
            </a:r>
            <a:r>
              <a:rPr lang="en-US" sz="1400" b="1" dirty="0" smtClean="0">
                <a:solidFill>
                  <a:srgbClr val="000000"/>
                </a:solidFill>
                <a:latin typeface="Courier New"/>
              </a:rPr>
              <a:t> Main {</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smtClean="0">
                <a:solidFill>
                  <a:srgbClr val="7F0055"/>
                </a:solidFill>
                <a:latin typeface="Courier New"/>
              </a:rPr>
              <a:t>static</a:t>
            </a:r>
            <a:r>
              <a:rPr lang="en-US" sz="1400" b="1" dirty="0" smtClean="0">
                <a:solidFill>
                  <a:srgbClr val="000000"/>
                </a:solidFill>
                <a:latin typeface="Courier New"/>
              </a:rPr>
              <a:t> </a:t>
            </a:r>
            <a:r>
              <a:rPr lang="en-US" sz="1400" b="1" dirty="0" smtClean="0">
                <a:solidFill>
                  <a:srgbClr val="7F0055"/>
                </a:solidFill>
                <a:latin typeface="Courier New"/>
              </a:rPr>
              <a:t>void</a:t>
            </a:r>
            <a:r>
              <a:rPr lang="en-US" sz="1400" b="1" dirty="0" smtClean="0">
                <a:solidFill>
                  <a:srgbClr val="000000"/>
                </a:solidFill>
                <a:latin typeface="Courier New"/>
              </a:rPr>
              <a:t> main(String[] </a:t>
            </a:r>
            <a:r>
              <a:rPr lang="en-US" sz="1400" b="1" dirty="0" smtClean="0">
                <a:solidFill>
                  <a:srgbClr val="6A3E3E"/>
                </a:solidFill>
                <a:latin typeface="Courier New"/>
              </a:rPr>
              <a:t>args</a:t>
            </a:r>
            <a:r>
              <a:rPr lang="en-US" sz="1400" b="1" dirty="0" smtClean="0">
                <a:solidFill>
                  <a:srgbClr val="000000"/>
                </a:solidFill>
                <a:latin typeface="Courier New"/>
              </a:rPr>
              <a:t>) {</a:t>
            </a:r>
          </a:p>
          <a:p>
            <a:r>
              <a:rPr lang="en-US" sz="1400" dirty="0" smtClean="0">
                <a:solidFill>
                  <a:srgbClr val="000000"/>
                </a:solidFill>
                <a:latin typeface="Courier New"/>
              </a:rPr>
              <a:t>    Main </a:t>
            </a:r>
            <a:r>
              <a:rPr lang="en-US" sz="1400" dirty="0" smtClean="0">
                <a:solidFill>
                  <a:srgbClr val="6A3E3E"/>
                </a:solidFill>
                <a:latin typeface="Courier New"/>
              </a:rPr>
              <a:t>m</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Main(); </a:t>
            </a:r>
            <a:r>
              <a:rPr lang="en-US" sz="1400" b="1" dirty="0" smtClean="0">
                <a:solidFill>
                  <a:srgbClr val="3F7F5F"/>
                </a:solidFill>
                <a:latin typeface="Courier New"/>
              </a:rPr>
              <a:t>// M</a:t>
            </a:r>
          </a:p>
          <a:p>
            <a:r>
              <a:rPr lang="en-US" sz="1400" dirty="0" smtClean="0">
                <a:solidFill>
                  <a:srgbClr val="6A3E3E"/>
                </a:solidFill>
                <a:latin typeface="Courier New"/>
              </a:rPr>
              <a:t>    </a:t>
            </a:r>
            <a:r>
              <a:rPr lang="en-US" sz="1400" dirty="0" err="1" smtClean="0">
                <a:solidFill>
                  <a:srgbClr val="6A3E3E"/>
                </a:solidFill>
                <a:latin typeface="Courier New"/>
              </a:rPr>
              <a:t>m</a:t>
            </a:r>
            <a:r>
              <a:rPr lang="en-US" sz="1400" dirty="0" err="1" smtClean="0">
                <a:solidFill>
                  <a:srgbClr val="000000"/>
                </a:solidFill>
                <a:latin typeface="Courier New"/>
              </a:rPr>
              <a:t>.go</a:t>
            </a:r>
            <a:r>
              <a:rPr lang="en-US" sz="1400" dirty="0" smtClean="0">
                <a:solidFill>
                  <a:srgbClr val="000000"/>
                </a:solidFill>
                <a:latin typeface="Courier New"/>
              </a:rPr>
              <a:t>();</a:t>
            </a:r>
          </a:p>
          <a:p>
            <a:r>
              <a:rPr lang="en-US" sz="1400" dirty="0" smtClean="0">
                <a:solidFill>
                  <a:srgbClr val="000000"/>
                </a:solidFill>
                <a:latin typeface="Courier New"/>
              </a:rPr>
              <a:t>  }</a:t>
            </a:r>
          </a:p>
          <a:p>
            <a:r>
              <a:rPr lang="en-US" sz="1400" b="1" dirty="0" smtClean="0">
                <a:solidFill>
                  <a:srgbClr val="7F0055"/>
                </a:solidFill>
                <a:latin typeface="Courier New"/>
              </a:rPr>
              <a:t>  void</a:t>
            </a:r>
            <a:r>
              <a:rPr lang="en-US" sz="1400" b="1" dirty="0" smtClean="0">
                <a:solidFill>
                  <a:srgbClr val="000000"/>
                </a:solidFill>
                <a:latin typeface="Courier New"/>
              </a:rPr>
              <a:t> go() {</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list1</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L1</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list2</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L2</a:t>
            </a:r>
          </a:p>
          <a:p>
            <a:r>
              <a:rPr lang="en-US" sz="1400" dirty="0">
                <a:solidFill>
                  <a:srgbClr val="000000"/>
                </a:solidFill>
                <a:latin typeface="Courier New"/>
              </a:rPr>
              <a:t> </a:t>
            </a:r>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List {</a:t>
            </a:r>
          </a:p>
          <a:p>
            <a:r>
              <a:rPr lang="en-US" sz="1400" b="1" dirty="0" smtClean="0">
                <a:solidFill>
                  <a:srgbClr val="7F0055"/>
                </a:solidFill>
                <a:latin typeface="Courier New"/>
              </a:rPr>
              <a:t>  private</a:t>
            </a:r>
            <a:r>
              <a:rPr lang="en-US" sz="1400" b="1" dirty="0" smtClean="0">
                <a:solidFill>
                  <a:srgbClr val="000000"/>
                </a:solidFill>
                <a:latin typeface="Courier New"/>
              </a:rPr>
              <a:t> Entry </a:t>
            </a:r>
            <a:r>
              <a:rPr lang="en-US" sz="1400" b="1" dirty="0" smtClean="0">
                <a:solidFill>
                  <a:srgbClr val="0000C0"/>
                </a:solidFill>
                <a:latin typeface="Courier New"/>
              </a:rPr>
              <a:t>header</a:t>
            </a:r>
            <a:r>
              <a:rPr lang="en-US" sz="1400" b="1" dirty="0" smtClean="0">
                <a:solidFill>
                  <a:srgbClr val="000000"/>
                </a:solidFill>
                <a:latin typeface="Courier New"/>
              </a:rPr>
              <a:t>;</a:t>
            </a:r>
          </a:p>
          <a:p>
            <a:r>
              <a:rPr lang="en-US" sz="1400" dirty="0" smtClean="0">
                <a:solidFill>
                  <a:srgbClr val="000000"/>
                </a:solidFill>
                <a:latin typeface="Courier New"/>
              </a:rPr>
              <a:t>   List() {</a:t>
            </a:r>
          </a:p>
          <a:p>
            <a:r>
              <a:rPr lang="en-US" sz="1400" dirty="0" smtClean="0">
                <a:solidFill>
                  <a:srgbClr val="0000C0"/>
                </a:solidFill>
                <a:latin typeface="Courier New"/>
              </a:rPr>
              <a:t>     header</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Entry(); </a:t>
            </a:r>
            <a:r>
              <a:rPr lang="en-US" sz="1400" b="1" dirty="0" smtClean="0">
                <a:solidFill>
                  <a:srgbClr val="3F7F5F"/>
                </a:solidFill>
                <a:latin typeface="Courier New"/>
              </a:rPr>
              <a:t>// E</a:t>
            </a:r>
          </a:p>
          <a:p>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Entry {</a:t>
            </a:r>
          </a:p>
          <a:p>
            <a:r>
              <a:rPr lang="en-US" sz="1400" dirty="0" smtClean="0">
                <a:solidFill>
                  <a:srgbClr val="000000"/>
                </a:solidFill>
                <a:latin typeface="Courier New"/>
              </a:rPr>
              <a:t>}</a:t>
            </a:r>
            <a:endParaRPr lang="en-US" sz="1400" dirty="0"/>
          </a:p>
        </p:txBody>
      </p:sp>
      <p:sp>
        <p:nvSpPr>
          <p:cNvPr id="6" name="Oval 5"/>
          <p:cNvSpPr/>
          <p:nvPr/>
        </p:nvSpPr>
        <p:spPr>
          <a:xfrm>
            <a:off x="9071430" y="25871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Main</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7" name="Straight Arrow Connector 6"/>
          <p:cNvCxnSpPr/>
          <p:nvPr/>
        </p:nvCxnSpPr>
        <p:spPr>
          <a:xfrm flipH="1">
            <a:off x="9528630" y="4949370"/>
            <a:ext cx="9144" cy="533400"/>
          </a:xfrm>
          <a:prstGeom prst="straightConnector1">
            <a:avLst/>
          </a:prstGeom>
          <a:noFill/>
          <a:ln w="28575" cap="flat" cmpd="sng" algn="ctr">
            <a:solidFill>
              <a:srgbClr val="8064A2"/>
            </a:solidFill>
            <a:prstDash val="solid"/>
            <a:tailEnd type="arrow"/>
          </a:ln>
          <a:effectLst/>
        </p:spPr>
      </p:cxnSp>
      <p:cxnSp>
        <p:nvCxnSpPr>
          <p:cNvPr id="8" name="Straight Arrow Connector 7"/>
          <p:cNvCxnSpPr/>
          <p:nvPr/>
        </p:nvCxnSpPr>
        <p:spPr>
          <a:xfrm>
            <a:off x="9528630" y="3501570"/>
            <a:ext cx="9144" cy="533400"/>
          </a:xfrm>
          <a:prstGeom prst="straightConnector1">
            <a:avLst/>
          </a:prstGeom>
          <a:noFill/>
          <a:ln w="28575" cap="flat" cmpd="sng" algn="ctr">
            <a:solidFill>
              <a:srgbClr val="8064A2"/>
            </a:solidFill>
            <a:prstDash val="solid"/>
            <a:tailEnd type="arrow"/>
          </a:ln>
          <a:effectLst/>
        </p:spPr>
      </p:cxnSp>
      <p:sp>
        <p:nvSpPr>
          <p:cNvPr id="9" name="Oval 8"/>
          <p:cNvSpPr/>
          <p:nvPr/>
        </p:nvSpPr>
        <p:spPr>
          <a:xfrm>
            <a:off x="9080574" y="40349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List</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0" name="Oval 9"/>
          <p:cNvSpPr/>
          <p:nvPr/>
        </p:nvSpPr>
        <p:spPr>
          <a:xfrm>
            <a:off x="9071430" y="5482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Entry</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11" name="TextBox 10"/>
          <p:cNvSpPr txBox="1"/>
          <p:nvPr/>
        </p:nvSpPr>
        <p:spPr>
          <a:xfrm>
            <a:off x="8443135" y="1825170"/>
            <a:ext cx="2228495" cy="584775"/>
          </a:xfrm>
          <a:prstGeom prst="rect">
            <a:avLst/>
          </a:prstGeom>
          <a:noFill/>
        </p:spPr>
        <p:txBody>
          <a:bodyPr wrap="none" rtlCol="0">
            <a:spAutoFit/>
          </a:bodyPr>
          <a:lstStyle/>
          <a:p>
            <a:r>
              <a:rPr lang="en-US" sz="3200" dirty="0" smtClean="0">
                <a:latin typeface="Gill Sans" charset="0"/>
                <a:ea typeface="Gill Sans" charset="0"/>
                <a:cs typeface="Gill Sans" charset="0"/>
              </a:rPr>
              <a:t>Class-based </a:t>
            </a:r>
            <a:endParaRPr lang="en-US" sz="3200" dirty="0">
              <a:latin typeface="Gill Sans" charset="0"/>
              <a:ea typeface="Gill Sans" charset="0"/>
              <a:cs typeface="Gill Sans" charset="0"/>
            </a:endParaRPr>
          </a:p>
        </p:txBody>
      </p:sp>
      <p:sp>
        <p:nvSpPr>
          <p:cNvPr id="3" name="Slide Number Placeholder 2"/>
          <p:cNvSpPr>
            <a:spLocks noGrp="1"/>
          </p:cNvSpPr>
          <p:nvPr>
            <p:ph type="sldNum" sz="quarter" idx="12"/>
          </p:nvPr>
        </p:nvSpPr>
        <p:spPr/>
        <p:txBody>
          <a:bodyPr/>
          <a:lstStyle/>
          <a:p>
            <a:fld id="{FBD09BE4-F894-564E-A97D-A1981632AA78}" type="slidenum">
              <a:rPr lang="en-US" smtClean="0"/>
              <a:t>74</a:t>
            </a:fld>
            <a:endParaRPr lang="en-US"/>
          </a:p>
        </p:txBody>
      </p:sp>
    </p:spTree>
    <p:extLst>
      <p:ext uri="{BB962C8B-B14F-4D97-AF65-F5344CB8AC3E}">
        <p14:creationId xmlns:p14="http://schemas.microsoft.com/office/powerpoint/2010/main" val="186396703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Example</a:t>
            </a:r>
            <a:endParaRPr lang="en-US" dirty="0"/>
          </a:p>
        </p:txBody>
      </p:sp>
      <p:sp>
        <p:nvSpPr>
          <p:cNvPr id="4" name="TextBox 3"/>
          <p:cNvSpPr txBox="1"/>
          <p:nvPr/>
        </p:nvSpPr>
        <p:spPr>
          <a:xfrm>
            <a:off x="838200" y="1825625"/>
            <a:ext cx="5638800" cy="4401205"/>
          </a:xfrm>
          <a:prstGeom prst="rect">
            <a:avLst/>
          </a:prstGeom>
          <a:solidFill>
            <a:schemeClr val="bg1"/>
          </a:solidFill>
        </p:spPr>
        <p:txBody>
          <a:bodyPr wrap="square" rtlCol="0">
            <a:spAutoFit/>
          </a:bodyPr>
          <a:lstStyle/>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smtClean="0">
                <a:solidFill>
                  <a:srgbClr val="7F0055"/>
                </a:solidFill>
                <a:latin typeface="Courier New"/>
              </a:rPr>
              <a:t>class</a:t>
            </a:r>
            <a:r>
              <a:rPr lang="en-US" sz="1400" b="1" dirty="0" smtClean="0">
                <a:solidFill>
                  <a:srgbClr val="000000"/>
                </a:solidFill>
                <a:latin typeface="Courier New"/>
              </a:rPr>
              <a:t> Main {</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smtClean="0">
                <a:solidFill>
                  <a:srgbClr val="7F0055"/>
                </a:solidFill>
                <a:latin typeface="Courier New"/>
              </a:rPr>
              <a:t>static</a:t>
            </a:r>
            <a:r>
              <a:rPr lang="en-US" sz="1400" b="1" dirty="0" smtClean="0">
                <a:solidFill>
                  <a:srgbClr val="000000"/>
                </a:solidFill>
                <a:latin typeface="Courier New"/>
              </a:rPr>
              <a:t> </a:t>
            </a:r>
            <a:r>
              <a:rPr lang="en-US" sz="1400" b="1" dirty="0" smtClean="0">
                <a:solidFill>
                  <a:srgbClr val="7F0055"/>
                </a:solidFill>
                <a:latin typeface="Courier New"/>
              </a:rPr>
              <a:t>void</a:t>
            </a:r>
            <a:r>
              <a:rPr lang="en-US" sz="1400" b="1" dirty="0" smtClean="0">
                <a:solidFill>
                  <a:srgbClr val="000000"/>
                </a:solidFill>
                <a:latin typeface="Courier New"/>
              </a:rPr>
              <a:t> main(String[] </a:t>
            </a:r>
            <a:r>
              <a:rPr lang="en-US" sz="1400" b="1" dirty="0" smtClean="0">
                <a:solidFill>
                  <a:srgbClr val="6A3E3E"/>
                </a:solidFill>
                <a:latin typeface="Courier New"/>
              </a:rPr>
              <a:t>args</a:t>
            </a:r>
            <a:r>
              <a:rPr lang="en-US" sz="1400" b="1" dirty="0" smtClean="0">
                <a:solidFill>
                  <a:srgbClr val="000000"/>
                </a:solidFill>
                <a:latin typeface="Courier New"/>
              </a:rPr>
              <a:t>) {</a:t>
            </a:r>
          </a:p>
          <a:p>
            <a:r>
              <a:rPr lang="en-US" sz="1400" dirty="0" smtClean="0">
                <a:solidFill>
                  <a:srgbClr val="000000"/>
                </a:solidFill>
                <a:latin typeface="Courier New"/>
              </a:rPr>
              <a:t>    Main </a:t>
            </a:r>
            <a:r>
              <a:rPr lang="en-US" sz="1400" dirty="0" smtClean="0">
                <a:solidFill>
                  <a:srgbClr val="6A3E3E"/>
                </a:solidFill>
                <a:latin typeface="Courier New"/>
              </a:rPr>
              <a:t>m</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Main(); </a:t>
            </a:r>
            <a:r>
              <a:rPr lang="en-US" sz="1400" b="1" dirty="0" smtClean="0">
                <a:solidFill>
                  <a:srgbClr val="3F7F5F"/>
                </a:solidFill>
                <a:latin typeface="Courier New"/>
              </a:rPr>
              <a:t>// M</a:t>
            </a:r>
          </a:p>
          <a:p>
            <a:r>
              <a:rPr lang="en-US" sz="1400" dirty="0" smtClean="0">
                <a:solidFill>
                  <a:srgbClr val="6A3E3E"/>
                </a:solidFill>
                <a:latin typeface="Courier New"/>
              </a:rPr>
              <a:t>    </a:t>
            </a:r>
            <a:r>
              <a:rPr lang="en-US" sz="1400" dirty="0" err="1" smtClean="0">
                <a:solidFill>
                  <a:srgbClr val="6A3E3E"/>
                </a:solidFill>
                <a:latin typeface="Courier New"/>
              </a:rPr>
              <a:t>m</a:t>
            </a:r>
            <a:r>
              <a:rPr lang="en-US" sz="1400" dirty="0" err="1" smtClean="0">
                <a:solidFill>
                  <a:srgbClr val="000000"/>
                </a:solidFill>
                <a:latin typeface="Courier New"/>
              </a:rPr>
              <a:t>.go</a:t>
            </a:r>
            <a:r>
              <a:rPr lang="en-US" sz="1400" dirty="0" smtClean="0">
                <a:solidFill>
                  <a:srgbClr val="000000"/>
                </a:solidFill>
                <a:latin typeface="Courier New"/>
              </a:rPr>
              <a:t>();</a:t>
            </a:r>
          </a:p>
          <a:p>
            <a:r>
              <a:rPr lang="en-US" sz="1400" dirty="0" smtClean="0">
                <a:solidFill>
                  <a:srgbClr val="000000"/>
                </a:solidFill>
                <a:latin typeface="Courier New"/>
              </a:rPr>
              <a:t>  }</a:t>
            </a:r>
          </a:p>
          <a:p>
            <a:r>
              <a:rPr lang="en-US" sz="1400" b="1" dirty="0" smtClean="0">
                <a:solidFill>
                  <a:srgbClr val="7F0055"/>
                </a:solidFill>
                <a:latin typeface="Courier New"/>
              </a:rPr>
              <a:t>  void</a:t>
            </a:r>
            <a:r>
              <a:rPr lang="en-US" sz="1400" b="1" dirty="0" smtClean="0">
                <a:solidFill>
                  <a:srgbClr val="000000"/>
                </a:solidFill>
                <a:latin typeface="Courier New"/>
              </a:rPr>
              <a:t> go() {</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list1</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L1</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list2</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L2</a:t>
            </a:r>
          </a:p>
          <a:p>
            <a:r>
              <a:rPr lang="en-US" sz="1400" dirty="0">
                <a:solidFill>
                  <a:srgbClr val="000000"/>
                </a:solidFill>
                <a:latin typeface="Courier New"/>
              </a:rPr>
              <a:t> </a:t>
            </a:r>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List {</a:t>
            </a:r>
          </a:p>
          <a:p>
            <a:r>
              <a:rPr lang="en-US" sz="1400" b="1" dirty="0" smtClean="0">
                <a:solidFill>
                  <a:srgbClr val="7F0055"/>
                </a:solidFill>
                <a:latin typeface="Courier New"/>
              </a:rPr>
              <a:t>  private</a:t>
            </a:r>
            <a:r>
              <a:rPr lang="en-US" sz="1400" b="1" dirty="0" smtClean="0">
                <a:solidFill>
                  <a:srgbClr val="000000"/>
                </a:solidFill>
                <a:latin typeface="Courier New"/>
              </a:rPr>
              <a:t> Entry </a:t>
            </a:r>
            <a:r>
              <a:rPr lang="en-US" sz="1400" b="1" dirty="0" smtClean="0">
                <a:solidFill>
                  <a:srgbClr val="0000C0"/>
                </a:solidFill>
                <a:latin typeface="Courier New"/>
              </a:rPr>
              <a:t>header</a:t>
            </a:r>
            <a:r>
              <a:rPr lang="en-US" sz="1400" b="1" dirty="0" smtClean="0">
                <a:solidFill>
                  <a:srgbClr val="000000"/>
                </a:solidFill>
                <a:latin typeface="Courier New"/>
              </a:rPr>
              <a:t>;</a:t>
            </a:r>
          </a:p>
          <a:p>
            <a:r>
              <a:rPr lang="en-US" sz="1400" dirty="0" smtClean="0">
                <a:solidFill>
                  <a:srgbClr val="000000"/>
                </a:solidFill>
                <a:latin typeface="Courier New"/>
              </a:rPr>
              <a:t>   List() {</a:t>
            </a:r>
          </a:p>
          <a:p>
            <a:r>
              <a:rPr lang="en-US" sz="1400" dirty="0" smtClean="0">
                <a:solidFill>
                  <a:srgbClr val="0000C0"/>
                </a:solidFill>
                <a:latin typeface="Courier New"/>
              </a:rPr>
              <a:t>     header</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Entry(); </a:t>
            </a:r>
            <a:r>
              <a:rPr lang="en-US" sz="1400" b="1" dirty="0" smtClean="0">
                <a:solidFill>
                  <a:srgbClr val="3F7F5F"/>
                </a:solidFill>
                <a:latin typeface="Courier New"/>
              </a:rPr>
              <a:t>// E</a:t>
            </a:r>
          </a:p>
          <a:p>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Entry {</a:t>
            </a:r>
          </a:p>
          <a:p>
            <a:r>
              <a:rPr lang="en-US" sz="1400" dirty="0" smtClean="0">
                <a:solidFill>
                  <a:srgbClr val="000000"/>
                </a:solidFill>
                <a:latin typeface="Courier New"/>
              </a:rPr>
              <a:t>}</a:t>
            </a:r>
            <a:endParaRPr lang="en-US" sz="1400" dirty="0"/>
          </a:p>
        </p:txBody>
      </p:sp>
      <p:sp>
        <p:nvSpPr>
          <p:cNvPr id="21" name="Oval 20"/>
          <p:cNvSpPr/>
          <p:nvPr/>
        </p:nvSpPr>
        <p:spPr>
          <a:xfrm>
            <a:off x="9071425" y="25871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2" name="Straight Arrow Connector 21"/>
          <p:cNvCxnSpPr/>
          <p:nvPr/>
        </p:nvCxnSpPr>
        <p:spPr>
          <a:xfrm flipH="1">
            <a:off x="9851914" y="4873170"/>
            <a:ext cx="591111" cy="743511"/>
          </a:xfrm>
          <a:prstGeom prst="straightConnector1">
            <a:avLst/>
          </a:prstGeom>
          <a:noFill/>
          <a:ln w="28575" cap="flat" cmpd="sng" algn="ctr">
            <a:solidFill>
              <a:srgbClr val="8064A2"/>
            </a:solidFill>
            <a:prstDash val="solid"/>
            <a:tailEnd type="arrow"/>
          </a:ln>
          <a:effectLst/>
        </p:spPr>
      </p:cxnSp>
      <p:cxnSp>
        <p:nvCxnSpPr>
          <p:cNvPr id="23" name="Straight Arrow Connector 22"/>
          <p:cNvCxnSpPr/>
          <p:nvPr/>
        </p:nvCxnSpPr>
        <p:spPr>
          <a:xfrm>
            <a:off x="9851914" y="3367659"/>
            <a:ext cx="591111" cy="591111"/>
          </a:xfrm>
          <a:prstGeom prst="straightConnector1">
            <a:avLst/>
          </a:prstGeom>
          <a:noFill/>
          <a:ln w="28575" cap="flat" cmpd="sng" algn="ctr">
            <a:solidFill>
              <a:srgbClr val="8064A2"/>
            </a:solidFill>
            <a:prstDash val="solid"/>
            <a:tailEnd type="arrow"/>
          </a:ln>
          <a:effectLst/>
        </p:spPr>
      </p:cxnSp>
      <p:sp>
        <p:nvSpPr>
          <p:cNvPr id="24" name="Oval 23"/>
          <p:cNvSpPr/>
          <p:nvPr/>
        </p:nvSpPr>
        <p:spPr>
          <a:xfrm>
            <a:off x="9985825" y="3958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5" name="Oval 24"/>
          <p:cNvSpPr/>
          <p:nvPr/>
        </p:nvSpPr>
        <p:spPr>
          <a:xfrm>
            <a:off x="9071425" y="5482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6" name="TextBox 25"/>
          <p:cNvSpPr txBox="1"/>
          <p:nvPr/>
        </p:nvSpPr>
        <p:spPr>
          <a:xfrm>
            <a:off x="7547425" y="1825170"/>
            <a:ext cx="3836307" cy="584775"/>
          </a:xfrm>
          <a:prstGeom prst="rect">
            <a:avLst/>
          </a:prstGeom>
          <a:noFill/>
        </p:spPr>
        <p:txBody>
          <a:bodyPr wrap="none" rtlCol="0">
            <a:spAutoFit/>
          </a:bodyPr>
          <a:lstStyle/>
          <a:p>
            <a:r>
              <a:rPr lang="en-US" sz="3200" dirty="0" smtClean="0">
                <a:latin typeface="Gill Sans" charset="0"/>
                <a:ea typeface="Gill Sans" charset="0"/>
                <a:cs typeface="Gill Sans" charset="0"/>
              </a:rPr>
              <a:t>Allocation site</a:t>
            </a:r>
            <a:r>
              <a:rPr lang="en-US" sz="3200" dirty="0" smtClean="0"/>
              <a:t>–</a:t>
            </a:r>
            <a:r>
              <a:rPr lang="en-US" sz="3200" dirty="0" smtClean="0">
                <a:latin typeface="Gill Sans" charset="0"/>
                <a:ea typeface="Gill Sans" charset="0"/>
                <a:cs typeface="Gill Sans" charset="0"/>
              </a:rPr>
              <a:t>based </a:t>
            </a:r>
            <a:endParaRPr lang="en-US" sz="3200" dirty="0">
              <a:latin typeface="Gill Sans" charset="0"/>
              <a:ea typeface="Gill Sans" charset="0"/>
              <a:cs typeface="Gill Sans" charset="0"/>
            </a:endParaRPr>
          </a:p>
        </p:txBody>
      </p:sp>
      <p:sp>
        <p:nvSpPr>
          <p:cNvPr id="27" name="Oval 26"/>
          <p:cNvSpPr/>
          <p:nvPr/>
        </p:nvSpPr>
        <p:spPr>
          <a:xfrm>
            <a:off x="8157025" y="3958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8" name="Straight Arrow Connector 27"/>
          <p:cNvCxnSpPr/>
          <p:nvPr/>
        </p:nvCxnSpPr>
        <p:spPr>
          <a:xfrm flipH="1">
            <a:off x="8614225" y="3367659"/>
            <a:ext cx="591111" cy="591111"/>
          </a:xfrm>
          <a:prstGeom prst="straightConnector1">
            <a:avLst/>
          </a:prstGeom>
          <a:noFill/>
          <a:ln w="28575" cap="flat" cmpd="sng" algn="ctr">
            <a:solidFill>
              <a:srgbClr val="8064A2"/>
            </a:solidFill>
            <a:prstDash val="solid"/>
            <a:tailEnd type="arrow"/>
          </a:ln>
          <a:effectLst/>
        </p:spPr>
      </p:cxnSp>
      <p:cxnSp>
        <p:nvCxnSpPr>
          <p:cNvPr id="29" name="Straight Arrow Connector 28"/>
          <p:cNvCxnSpPr/>
          <p:nvPr/>
        </p:nvCxnSpPr>
        <p:spPr>
          <a:xfrm>
            <a:off x="8614225" y="4873170"/>
            <a:ext cx="591111" cy="743511"/>
          </a:xfrm>
          <a:prstGeom prst="straightConnector1">
            <a:avLst/>
          </a:prstGeom>
          <a:noFill/>
          <a:ln w="28575" cap="flat" cmpd="sng" algn="ctr">
            <a:solidFill>
              <a:srgbClr val="8064A2"/>
            </a:solidFill>
            <a:prstDash val="solid"/>
            <a:tailEnd type="arrow"/>
          </a:ln>
          <a:effectLst/>
        </p:spPr>
      </p:cxnSp>
      <p:sp>
        <p:nvSpPr>
          <p:cNvPr id="3" name="Slide Number Placeholder 2"/>
          <p:cNvSpPr>
            <a:spLocks noGrp="1"/>
          </p:cNvSpPr>
          <p:nvPr>
            <p:ph type="sldNum" sz="quarter" idx="12"/>
          </p:nvPr>
        </p:nvSpPr>
        <p:spPr/>
        <p:txBody>
          <a:bodyPr/>
          <a:lstStyle/>
          <a:p>
            <a:fld id="{FBD09BE4-F894-564E-A97D-A1981632AA78}" type="slidenum">
              <a:rPr lang="en-US" smtClean="0"/>
              <a:t>75</a:t>
            </a:fld>
            <a:endParaRPr lang="en-US"/>
          </a:p>
        </p:txBody>
      </p:sp>
    </p:spTree>
    <p:extLst>
      <p:ext uri="{BB962C8B-B14F-4D97-AF65-F5344CB8AC3E}">
        <p14:creationId xmlns:p14="http://schemas.microsoft.com/office/powerpoint/2010/main" val="75700184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Proposed Solution</a:t>
            </a:r>
            <a:endParaRPr lang="en-US" dirty="0"/>
          </a:p>
        </p:txBody>
      </p:sp>
      <p:sp>
        <p:nvSpPr>
          <p:cNvPr id="4" name="TextBox 3"/>
          <p:cNvSpPr txBox="1"/>
          <p:nvPr/>
        </p:nvSpPr>
        <p:spPr>
          <a:xfrm>
            <a:off x="838200" y="1825625"/>
            <a:ext cx="5638800" cy="4401205"/>
          </a:xfrm>
          <a:prstGeom prst="rect">
            <a:avLst/>
          </a:prstGeom>
          <a:solidFill>
            <a:schemeClr val="bg1"/>
          </a:solidFill>
        </p:spPr>
        <p:txBody>
          <a:bodyPr wrap="square" rtlCol="0">
            <a:spAutoFit/>
          </a:bodyPr>
          <a:lstStyle/>
          <a:p>
            <a:r>
              <a:rPr lang="en-US" sz="1400" b="1" dirty="0" smtClean="0">
                <a:solidFill>
                  <a:srgbClr val="7F0055"/>
                </a:solidFill>
                <a:latin typeface="Courier New"/>
              </a:rPr>
              <a:t>public</a:t>
            </a:r>
            <a:r>
              <a:rPr lang="en-US" sz="1400" b="1" dirty="0" smtClean="0">
                <a:solidFill>
                  <a:srgbClr val="000000"/>
                </a:solidFill>
                <a:latin typeface="Courier New"/>
              </a:rPr>
              <a:t> </a:t>
            </a:r>
            <a:r>
              <a:rPr lang="en-US" sz="1400" b="1" dirty="0" smtClean="0">
                <a:solidFill>
                  <a:srgbClr val="7F0055"/>
                </a:solidFill>
                <a:latin typeface="Courier New"/>
              </a:rPr>
              <a:t>class</a:t>
            </a:r>
            <a:r>
              <a:rPr lang="en-US" sz="1400" b="1" dirty="0" smtClean="0">
                <a:solidFill>
                  <a:srgbClr val="000000"/>
                </a:solidFill>
                <a:latin typeface="Courier New"/>
              </a:rPr>
              <a:t> Main {</a:t>
            </a:r>
          </a:p>
          <a:p>
            <a:r>
              <a:rPr lang="en-US" sz="1400" b="1" dirty="0" smtClean="0">
                <a:solidFill>
                  <a:srgbClr val="7F0055"/>
                </a:solidFill>
                <a:latin typeface="Courier New"/>
              </a:rPr>
              <a:t>  public</a:t>
            </a:r>
            <a:r>
              <a:rPr lang="en-US" sz="1400" b="1" dirty="0" smtClean="0">
                <a:solidFill>
                  <a:srgbClr val="000000"/>
                </a:solidFill>
                <a:latin typeface="Courier New"/>
              </a:rPr>
              <a:t> </a:t>
            </a:r>
            <a:r>
              <a:rPr lang="en-US" sz="1400" b="1" dirty="0" smtClean="0">
                <a:solidFill>
                  <a:srgbClr val="7F0055"/>
                </a:solidFill>
                <a:latin typeface="Courier New"/>
              </a:rPr>
              <a:t>static</a:t>
            </a:r>
            <a:r>
              <a:rPr lang="en-US" sz="1400" b="1" dirty="0" smtClean="0">
                <a:solidFill>
                  <a:srgbClr val="000000"/>
                </a:solidFill>
                <a:latin typeface="Courier New"/>
              </a:rPr>
              <a:t> </a:t>
            </a:r>
            <a:r>
              <a:rPr lang="en-US" sz="1400" b="1" dirty="0" smtClean="0">
                <a:solidFill>
                  <a:srgbClr val="7F0055"/>
                </a:solidFill>
                <a:latin typeface="Courier New"/>
              </a:rPr>
              <a:t>void</a:t>
            </a:r>
            <a:r>
              <a:rPr lang="en-US" sz="1400" b="1" dirty="0" smtClean="0">
                <a:solidFill>
                  <a:srgbClr val="000000"/>
                </a:solidFill>
                <a:latin typeface="Courier New"/>
              </a:rPr>
              <a:t> main(String[] </a:t>
            </a:r>
            <a:r>
              <a:rPr lang="en-US" sz="1400" b="1" dirty="0" smtClean="0">
                <a:solidFill>
                  <a:srgbClr val="6A3E3E"/>
                </a:solidFill>
                <a:latin typeface="Courier New"/>
              </a:rPr>
              <a:t>args</a:t>
            </a:r>
            <a:r>
              <a:rPr lang="en-US" sz="1400" b="1" dirty="0" smtClean="0">
                <a:solidFill>
                  <a:srgbClr val="000000"/>
                </a:solidFill>
                <a:latin typeface="Courier New"/>
              </a:rPr>
              <a:t>) {</a:t>
            </a:r>
          </a:p>
          <a:p>
            <a:r>
              <a:rPr lang="en-US" sz="1400" dirty="0" smtClean="0">
                <a:solidFill>
                  <a:srgbClr val="000000"/>
                </a:solidFill>
                <a:latin typeface="Courier New"/>
              </a:rPr>
              <a:t>    Main </a:t>
            </a:r>
            <a:r>
              <a:rPr lang="en-US" sz="1400" dirty="0" smtClean="0">
                <a:solidFill>
                  <a:srgbClr val="6A3E3E"/>
                </a:solidFill>
                <a:latin typeface="Courier New"/>
              </a:rPr>
              <a:t>m</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Main(); </a:t>
            </a:r>
            <a:r>
              <a:rPr lang="en-US" sz="1400" b="1" dirty="0" smtClean="0">
                <a:solidFill>
                  <a:srgbClr val="3F7F5F"/>
                </a:solidFill>
                <a:latin typeface="Courier New"/>
              </a:rPr>
              <a:t>// M</a:t>
            </a:r>
          </a:p>
          <a:p>
            <a:r>
              <a:rPr lang="en-US" sz="1400" dirty="0" smtClean="0">
                <a:solidFill>
                  <a:srgbClr val="6A3E3E"/>
                </a:solidFill>
                <a:latin typeface="Courier New"/>
              </a:rPr>
              <a:t>    </a:t>
            </a:r>
            <a:r>
              <a:rPr lang="en-US" sz="1400" dirty="0" err="1" smtClean="0">
                <a:solidFill>
                  <a:srgbClr val="6A3E3E"/>
                </a:solidFill>
                <a:latin typeface="Courier New"/>
              </a:rPr>
              <a:t>m</a:t>
            </a:r>
            <a:r>
              <a:rPr lang="en-US" sz="1400" dirty="0" err="1" smtClean="0">
                <a:solidFill>
                  <a:srgbClr val="000000"/>
                </a:solidFill>
                <a:latin typeface="Courier New"/>
              </a:rPr>
              <a:t>.go</a:t>
            </a:r>
            <a:r>
              <a:rPr lang="en-US" sz="1400" dirty="0" smtClean="0">
                <a:solidFill>
                  <a:srgbClr val="000000"/>
                </a:solidFill>
                <a:latin typeface="Courier New"/>
              </a:rPr>
              <a:t>();</a:t>
            </a:r>
          </a:p>
          <a:p>
            <a:r>
              <a:rPr lang="en-US" sz="1400" dirty="0" smtClean="0">
                <a:solidFill>
                  <a:srgbClr val="000000"/>
                </a:solidFill>
                <a:latin typeface="Courier New"/>
              </a:rPr>
              <a:t>  }</a:t>
            </a:r>
          </a:p>
          <a:p>
            <a:r>
              <a:rPr lang="en-US" sz="1400" b="1" dirty="0" smtClean="0">
                <a:solidFill>
                  <a:srgbClr val="7F0055"/>
                </a:solidFill>
                <a:latin typeface="Courier New"/>
              </a:rPr>
              <a:t>  void</a:t>
            </a:r>
            <a:r>
              <a:rPr lang="en-US" sz="1400" b="1" dirty="0" smtClean="0">
                <a:solidFill>
                  <a:srgbClr val="000000"/>
                </a:solidFill>
                <a:latin typeface="Courier New"/>
              </a:rPr>
              <a:t> go() {</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list1</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L1</a:t>
            </a:r>
          </a:p>
          <a:p>
            <a:r>
              <a:rPr lang="en-US" sz="1400" dirty="0" smtClean="0">
                <a:solidFill>
                  <a:srgbClr val="0000C0"/>
                </a:solidFill>
                <a:latin typeface="Courier New"/>
              </a:rPr>
              <a:t>    </a:t>
            </a:r>
            <a:r>
              <a:rPr lang="en-US" sz="1400" dirty="0" smtClean="0">
                <a:solidFill>
                  <a:srgbClr val="000000"/>
                </a:solidFill>
                <a:latin typeface="Courier New"/>
              </a:rPr>
              <a:t>List </a:t>
            </a:r>
            <a:r>
              <a:rPr lang="en-US" sz="1400" dirty="0" smtClean="0">
                <a:solidFill>
                  <a:srgbClr val="0000C0"/>
                </a:solidFill>
                <a:latin typeface="Courier New"/>
              </a:rPr>
              <a:t>list2</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List(); </a:t>
            </a:r>
            <a:r>
              <a:rPr lang="en-US" sz="1400" b="1" dirty="0" smtClean="0">
                <a:solidFill>
                  <a:srgbClr val="3F7F5F"/>
                </a:solidFill>
                <a:latin typeface="Courier New"/>
              </a:rPr>
              <a:t>// L2</a:t>
            </a:r>
          </a:p>
          <a:p>
            <a:r>
              <a:rPr lang="en-US" sz="1400" dirty="0">
                <a:solidFill>
                  <a:srgbClr val="000000"/>
                </a:solidFill>
                <a:latin typeface="Courier New"/>
              </a:rPr>
              <a:t> </a:t>
            </a:r>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List {</a:t>
            </a:r>
          </a:p>
          <a:p>
            <a:r>
              <a:rPr lang="en-US" sz="1400" b="1" dirty="0" smtClean="0">
                <a:solidFill>
                  <a:srgbClr val="7F0055"/>
                </a:solidFill>
                <a:latin typeface="Courier New"/>
              </a:rPr>
              <a:t>  private</a:t>
            </a:r>
            <a:r>
              <a:rPr lang="en-US" sz="1400" b="1" dirty="0" smtClean="0">
                <a:solidFill>
                  <a:srgbClr val="000000"/>
                </a:solidFill>
                <a:latin typeface="Courier New"/>
              </a:rPr>
              <a:t> Entry </a:t>
            </a:r>
            <a:r>
              <a:rPr lang="en-US" sz="1400" b="1" dirty="0" smtClean="0">
                <a:solidFill>
                  <a:srgbClr val="0000C0"/>
                </a:solidFill>
                <a:latin typeface="Courier New"/>
              </a:rPr>
              <a:t>header</a:t>
            </a:r>
            <a:r>
              <a:rPr lang="en-US" sz="1400" b="1" dirty="0" smtClean="0">
                <a:solidFill>
                  <a:srgbClr val="000000"/>
                </a:solidFill>
                <a:latin typeface="Courier New"/>
              </a:rPr>
              <a:t>;</a:t>
            </a:r>
          </a:p>
          <a:p>
            <a:r>
              <a:rPr lang="en-US" sz="1400" dirty="0" smtClean="0">
                <a:solidFill>
                  <a:srgbClr val="000000"/>
                </a:solidFill>
                <a:latin typeface="Courier New"/>
              </a:rPr>
              <a:t>   List() {</a:t>
            </a:r>
          </a:p>
          <a:p>
            <a:r>
              <a:rPr lang="en-US" sz="1400" dirty="0" smtClean="0">
                <a:solidFill>
                  <a:srgbClr val="0000C0"/>
                </a:solidFill>
                <a:latin typeface="Courier New"/>
              </a:rPr>
              <a:t>     header</a:t>
            </a:r>
            <a:r>
              <a:rPr lang="en-US" sz="1400" dirty="0" smtClean="0">
                <a:solidFill>
                  <a:srgbClr val="000000"/>
                </a:solidFill>
                <a:latin typeface="Courier New"/>
              </a:rPr>
              <a:t> = </a:t>
            </a:r>
            <a:r>
              <a:rPr lang="en-US" sz="1400" b="1" dirty="0" smtClean="0">
                <a:solidFill>
                  <a:srgbClr val="7F0055"/>
                </a:solidFill>
                <a:latin typeface="Courier New"/>
              </a:rPr>
              <a:t>new</a:t>
            </a:r>
            <a:r>
              <a:rPr lang="en-US" sz="1400" b="1" dirty="0" smtClean="0">
                <a:solidFill>
                  <a:srgbClr val="000000"/>
                </a:solidFill>
                <a:latin typeface="Courier New"/>
              </a:rPr>
              <a:t> Entry(); </a:t>
            </a:r>
            <a:r>
              <a:rPr lang="en-US" sz="1400" b="1" dirty="0" smtClean="0">
                <a:solidFill>
                  <a:srgbClr val="3F7F5F"/>
                </a:solidFill>
                <a:latin typeface="Courier New"/>
              </a:rPr>
              <a:t>// E</a:t>
            </a:r>
          </a:p>
          <a:p>
            <a:r>
              <a:rPr lang="en-US" sz="1400" dirty="0" smtClean="0">
                <a:solidFill>
                  <a:srgbClr val="000000"/>
                </a:solidFill>
                <a:latin typeface="Courier New"/>
              </a:rPr>
              <a:t>  }</a:t>
            </a:r>
          </a:p>
          <a:p>
            <a:r>
              <a:rPr lang="en-US" sz="1400" dirty="0" smtClean="0">
                <a:solidFill>
                  <a:srgbClr val="000000"/>
                </a:solidFill>
                <a:latin typeface="Courier New"/>
              </a:rPr>
              <a:t>}</a:t>
            </a:r>
          </a:p>
          <a:p>
            <a:endParaRPr lang="en-US" sz="1400" dirty="0" smtClean="0">
              <a:latin typeface="Courier New"/>
            </a:endParaRPr>
          </a:p>
          <a:p>
            <a:r>
              <a:rPr lang="en-US" sz="1400" b="1" dirty="0" smtClean="0">
                <a:solidFill>
                  <a:srgbClr val="7F0055"/>
                </a:solidFill>
                <a:latin typeface="Courier New"/>
              </a:rPr>
              <a:t>class</a:t>
            </a:r>
            <a:r>
              <a:rPr lang="en-US" sz="1400" b="1" dirty="0" smtClean="0">
                <a:solidFill>
                  <a:srgbClr val="000000"/>
                </a:solidFill>
                <a:latin typeface="Courier New"/>
              </a:rPr>
              <a:t> Entry {</a:t>
            </a:r>
          </a:p>
          <a:p>
            <a:r>
              <a:rPr lang="en-US" sz="1400" dirty="0" smtClean="0">
                <a:solidFill>
                  <a:srgbClr val="000000"/>
                </a:solidFill>
                <a:latin typeface="Courier New"/>
              </a:rPr>
              <a:t>}</a:t>
            </a:r>
            <a:endParaRPr lang="en-US" sz="1400" dirty="0"/>
          </a:p>
        </p:txBody>
      </p:sp>
      <p:sp>
        <p:nvSpPr>
          <p:cNvPr id="32" name="Oval 31"/>
          <p:cNvSpPr/>
          <p:nvPr/>
        </p:nvSpPr>
        <p:spPr>
          <a:xfrm>
            <a:off x="9071433" y="25871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3" name="Straight Arrow Connector 32"/>
          <p:cNvCxnSpPr/>
          <p:nvPr/>
        </p:nvCxnSpPr>
        <p:spPr>
          <a:xfrm>
            <a:off x="10443033" y="4873170"/>
            <a:ext cx="0" cy="533400"/>
          </a:xfrm>
          <a:prstGeom prst="straightConnector1">
            <a:avLst/>
          </a:prstGeom>
          <a:noFill/>
          <a:ln w="28575" cap="flat" cmpd="sng" algn="ctr">
            <a:solidFill>
              <a:srgbClr val="8064A2"/>
            </a:solidFill>
            <a:prstDash val="dash"/>
            <a:tailEnd type="arrow"/>
          </a:ln>
          <a:effectLst/>
        </p:spPr>
      </p:cxnSp>
      <p:cxnSp>
        <p:nvCxnSpPr>
          <p:cNvPr id="34" name="Straight Arrow Connector 33"/>
          <p:cNvCxnSpPr/>
          <p:nvPr/>
        </p:nvCxnSpPr>
        <p:spPr>
          <a:xfrm>
            <a:off x="9851922" y="3367659"/>
            <a:ext cx="591111" cy="591111"/>
          </a:xfrm>
          <a:prstGeom prst="straightConnector1">
            <a:avLst/>
          </a:prstGeom>
          <a:noFill/>
          <a:ln w="28575" cap="flat" cmpd="sng" algn="ctr">
            <a:solidFill>
              <a:srgbClr val="8064A2"/>
            </a:solidFill>
            <a:prstDash val="solid"/>
            <a:tailEnd type="arrow"/>
          </a:ln>
          <a:effectLst/>
        </p:spPr>
      </p:cxnSp>
      <p:sp>
        <p:nvSpPr>
          <p:cNvPr id="35" name="Oval 34"/>
          <p:cNvSpPr/>
          <p:nvPr/>
        </p:nvSpPr>
        <p:spPr>
          <a:xfrm>
            <a:off x="9985833" y="3958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6" name="Oval 35"/>
          <p:cNvSpPr/>
          <p:nvPr/>
        </p:nvSpPr>
        <p:spPr>
          <a:xfrm>
            <a:off x="9985833" y="5406570"/>
            <a:ext cx="914400" cy="9144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7" name="TextBox 36"/>
          <p:cNvSpPr txBox="1"/>
          <p:nvPr/>
        </p:nvSpPr>
        <p:spPr>
          <a:xfrm>
            <a:off x="7547433" y="1825170"/>
            <a:ext cx="3852721" cy="584775"/>
          </a:xfrm>
          <a:prstGeom prst="rect">
            <a:avLst/>
          </a:prstGeom>
          <a:noFill/>
        </p:spPr>
        <p:txBody>
          <a:bodyPr wrap="none" rtlCol="0">
            <a:spAutoFit/>
          </a:bodyPr>
          <a:lstStyle/>
          <a:p>
            <a:r>
              <a:rPr lang="en-US" sz="3200" dirty="0" smtClean="0">
                <a:latin typeface="Gill Sans" charset="0"/>
                <a:ea typeface="Gill Sans" charset="0"/>
                <a:cs typeface="Gill Sans" charset="0"/>
              </a:rPr>
              <a:t>Data structure</a:t>
            </a:r>
            <a:r>
              <a:rPr lang="en-US" sz="3200" dirty="0" smtClean="0"/>
              <a:t>–aware</a:t>
            </a:r>
            <a:endParaRPr lang="en-US" sz="3200" dirty="0">
              <a:latin typeface="Gill Sans" charset="0"/>
              <a:ea typeface="Gill Sans" charset="0"/>
              <a:cs typeface="Gill Sans" charset="0"/>
            </a:endParaRPr>
          </a:p>
        </p:txBody>
      </p:sp>
      <p:sp>
        <p:nvSpPr>
          <p:cNvPr id="38" name="Oval 37"/>
          <p:cNvSpPr/>
          <p:nvPr/>
        </p:nvSpPr>
        <p:spPr>
          <a:xfrm>
            <a:off x="8157033" y="3958770"/>
            <a:ext cx="914400" cy="914400"/>
          </a:xfrm>
          <a:prstGeom prst="ellipse">
            <a:avLst/>
          </a:prstGeom>
          <a:solidFill>
            <a:sysClr val="window" lastClr="FFFFFF"/>
          </a:solidFill>
          <a:ln w="25400" cap="flat" cmpd="sng" algn="ctr">
            <a:solidFill>
              <a:srgbClr val="8064A2"/>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9" name="Straight Arrow Connector 38"/>
          <p:cNvCxnSpPr/>
          <p:nvPr/>
        </p:nvCxnSpPr>
        <p:spPr>
          <a:xfrm flipH="1">
            <a:off x="8614233" y="3367659"/>
            <a:ext cx="591111" cy="591111"/>
          </a:xfrm>
          <a:prstGeom prst="straightConnector1">
            <a:avLst/>
          </a:prstGeom>
          <a:noFill/>
          <a:ln w="28575" cap="flat" cmpd="sng" algn="ctr">
            <a:solidFill>
              <a:srgbClr val="8064A2"/>
            </a:solidFill>
            <a:prstDash val="solid"/>
            <a:tailEnd type="arrow"/>
          </a:ln>
          <a:effectLst/>
        </p:spPr>
      </p:cxnSp>
      <p:cxnSp>
        <p:nvCxnSpPr>
          <p:cNvPr id="40" name="Straight Arrow Connector 39"/>
          <p:cNvCxnSpPr/>
          <p:nvPr/>
        </p:nvCxnSpPr>
        <p:spPr>
          <a:xfrm>
            <a:off x="8614233" y="4873170"/>
            <a:ext cx="0" cy="533400"/>
          </a:xfrm>
          <a:prstGeom prst="straightConnector1">
            <a:avLst/>
          </a:prstGeom>
          <a:noFill/>
          <a:ln w="28575" cap="flat" cmpd="sng" algn="ctr">
            <a:solidFill>
              <a:srgbClr val="8064A2"/>
            </a:solidFill>
            <a:prstDash val="dash"/>
            <a:tailEnd type="arrow"/>
          </a:ln>
          <a:effectLst/>
        </p:spPr>
      </p:cxnSp>
      <p:sp>
        <p:nvSpPr>
          <p:cNvPr id="41" name="Oval 40"/>
          <p:cNvSpPr/>
          <p:nvPr/>
        </p:nvSpPr>
        <p:spPr>
          <a:xfrm>
            <a:off x="8157033" y="5406570"/>
            <a:ext cx="914400" cy="914400"/>
          </a:xfrm>
          <a:prstGeom prst="ellipse">
            <a:avLst/>
          </a:prstGeom>
          <a:solidFill>
            <a:sysClr val="window" lastClr="FFFFFF"/>
          </a:solidFill>
          <a:ln w="25400" cap="flat" cmpd="sng" algn="ctr">
            <a:solidFill>
              <a:srgbClr val="8064A2"/>
            </a:solidFill>
            <a:prstDash val="dash"/>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3" name="Slide Number Placeholder 2"/>
          <p:cNvSpPr>
            <a:spLocks noGrp="1"/>
          </p:cNvSpPr>
          <p:nvPr>
            <p:ph type="sldNum" sz="quarter" idx="12"/>
          </p:nvPr>
        </p:nvSpPr>
        <p:spPr/>
        <p:txBody>
          <a:bodyPr/>
          <a:lstStyle/>
          <a:p>
            <a:fld id="{FBD09BE4-F894-564E-A97D-A1981632AA78}" type="slidenum">
              <a:rPr lang="en-US" smtClean="0"/>
              <a:t>76</a:t>
            </a:fld>
            <a:endParaRPr lang="en-US"/>
          </a:p>
        </p:txBody>
      </p:sp>
    </p:spTree>
    <p:extLst>
      <p:ext uri="{BB962C8B-B14F-4D97-AF65-F5344CB8AC3E}">
        <p14:creationId xmlns:p14="http://schemas.microsoft.com/office/powerpoint/2010/main" val="1003497683"/>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77</a:t>
            </a:fld>
            <a:endParaRPr lang="en-US" dirty="0"/>
          </a:p>
        </p:txBody>
      </p:sp>
      <p:sp>
        <p:nvSpPr>
          <p:cNvPr id="4" name="Title 3"/>
          <p:cNvSpPr>
            <a:spLocks noGrp="1"/>
          </p:cNvSpPr>
          <p:nvPr>
            <p:ph type="title"/>
          </p:nvPr>
        </p:nvSpPr>
        <p:spPr/>
        <p:txBody>
          <a:bodyPr/>
          <a:lstStyle/>
          <a:p>
            <a:r>
              <a:rPr lang="en-US" dirty="0" smtClean="0"/>
              <a:t>Creator Graph</a:t>
            </a:r>
            <a:endParaRPr lang="en-US" dirty="0"/>
          </a:p>
        </p:txBody>
      </p:sp>
      <p:sp>
        <p:nvSpPr>
          <p:cNvPr id="5" name="TextBox 4"/>
          <p:cNvSpPr txBox="1"/>
          <p:nvPr/>
        </p:nvSpPr>
        <p:spPr>
          <a:xfrm>
            <a:off x="1524001" y="1447800"/>
            <a:ext cx="3352799" cy="5486400"/>
          </a:xfrm>
          <a:prstGeom prst="rect">
            <a:avLst/>
          </a:prstGeom>
          <a:solidFill>
            <a:schemeClr val="bg1"/>
          </a:solidFill>
        </p:spPr>
        <p:txBody>
          <a:bodyPr wrap="square" rtlCol="0">
            <a:spAutoFit/>
          </a:bodyPr>
          <a:lstStyle/>
          <a:p>
            <a:pPr>
              <a:lnSpc>
                <a:spcPct val="150000"/>
              </a:lnSpc>
            </a:pPr>
            <a:r>
              <a:rPr lang="en-US" sz="1200" b="1" dirty="0">
                <a:solidFill>
                  <a:srgbClr val="7F0055"/>
                </a:solidFill>
                <a:latin typeface="Courier New"/>
                <a:ea typeface="Calibri"/>
                <a:cs typeface="Times New Roman"/>
              </a:rPr>
              <a:t>class</a:t>
            </a:r>
            <a:r>
              <a:rPr lang="en-US" sz="1200" b="1" dirty="0">
                <a:solidFill>
                  <a:srgbClr val="000000"/>
                </a:solidFill>
                <a:latin typeface="Courier New"/>
                <a:ea typeface="Calibri"/>
                <a:cs typeface="Times New Roman"/>
              </a:rPr>
              <a:t> Main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public</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static</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void</a:t>
            </a:r>
            <a:r>
              <a:rPr lang="en-US" sz="1200" b="1" dirty="0">
                <a:solidFill>
                  <a:srgbClr val="000000"/>
                </a:solidFill>
                <a:latin typeface="Courier New"/>
                <a:ea typeface="Calibri"/>
                <a:cs typeface="Times New Roman"/>
              </a:rPr>
              <a:t> main()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Main </a:t>
            </a:r>
            <a:r>
              <a:rPr lang="en-US" sz="1200" b="1" dirty="0">
                <a:solidFill>
                  <a:srgbClr val="6A3E3E"/>
                </a:solidFill>
                <a:latin typeface="Courier New"/>
                <a:ea typeface="Calibri"/>
                <a:cs typeface="Times New Roman"/>
              </a:rPr>
              <a:t>m1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Main();</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m1</a:t>
            </a:r>
            <a:r>
              <a:rPr lang="en-US" sz="1200" b="1" dirty="0">
                <a:solidFill>
                  <a:srgbClr val="000000"/>
                </a:solidFill>
                <a:latin typeface="Courier New"/>
                <a:ea typeface="Calibri"/>
                <a:cs typeface="Times New Roman"/>
              </a:rPr>
              <a:t>.go();</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Main </a:t>
            </a:r>
            <a:r>
              <a:rPr lang="en-US" sz="1200" b="1" dirty="0">
                <a:solidFill>
                  <a:srgbClr val="6A3E3E"/>
                </a:solidFill>
                <a:latin typeface="Courier New"/>
                <a:ea typeface="Calibri"/>
                <a:cs typeface="Times New Roman"/>
              </a:rPr>
              <a:t>m2</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Main();</a:t>
            </a:r>
            <a:endParaRPr lang="en-US" sz="1200" b="1" dirty="0">
              <a:latin typeface="Times New Roman"/>
              <a:ea typeface="Calibri"/>
              <a:cs typeface="Times New Roman"/>
            </a:endParaRPr>
          </a:p>
          <a:p>
            <a:pPr>
              <a:lnSpc>
                <a:spcPct val="150000"/>
              </a:lnSpc>
            </a:pPr>
            <a:r>
              <a:rPr lang="en-US" sz="1200" b="1" dirty="0">
                <a:solidFill>
                  <a:srgbClr val="6A3E3E"/>
                </a:solidFill>
                <a:latin typeface="Courier New"/>
                <a:ea typeface="Calibri"/>
                <a:cs typeface="Times New Roman"/>
              </a:rPr>
              <a:t>    m2</a:t>
            </a:r>
            <a:r>
              <a:rPr lang="en-US" sz="1200" b="1" dirty="0">
                <a:solidFill>
                  <a:srgbClr val="000000"/>
                </a:solidFill>
                <a:latin typeface="Courier New"/>
                <a:ea typeface="Calibri"/>
                <a:cs typeface="Times New Roman"/>
              </a:rPr>
              <a:t>.go();</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latin typeface="Courier New"/>
                <a:ea typeface="Calibri"/>
                <a:cs typeface="Times New Roman"/>
              </a:rPr>
              <a:t> </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private</a:t>
            </a:r>
            <a:r>
              <a:rPr lang="en-US" sz="1200" b="1" dirty="0">
                <a:solidFill>
                  <a:srgbClr val="000000"/>
                </a:solidFill>
                <a:latin typeface="Courier New"/>
                <a:ea typeface="Calibri"/>
                <a:cs typeface="Times New Roman"/>
              </a:rPr>
              <a:t> </a:t>
            </a:r>
            <a:r>
              <a:rPr lang="en-US" sz="1200" b="1" dirty="0">
                <a:solidFill>
                  <a:srgbClr val="7F0055"/>
                </a:solidFill>
                <a:latin typeface="Courier New"/>
                <a:ea typeface="Calibri"/>
                <a:cs typeface="Times New Roman"/>
              </a:rPr>
              <a:t>void</a:t>
            </a:r>
            <a:r>
              <a:rPr lang="en-US" sz="1200" b="1" dirty="0">
                <a:solidFill>
                  <a:srgbClr val="000000"/>
                </a:solidFill>
                <a:latin typeface="Courier New"/>
                <a:ea typeface="Calibri"/>
                <a:cs typeface="Times New Roman"/>
              </a:rPr>
              <a:t> go()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List </a:t>
            </a:r>
            <a:r>
              <a:rPr lang="en-US" sz="1200" b="1" dirty="0">
                <a:solidFill>
                  <a:srgbClr val="6A3E3E"/>
                </a:solidFill>
                <a:latin typeface="Courier New"/>
                <a:ea typeface="Calibri"/>
                <a:cs typeface="Times New Roman"/>
              </a:rPr>
              <a:t>L1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List();</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L1</a:t>
            </a:r>
            <a:r>
              <a:rPr lang="en-US" sz="1200" b="1" dirty="0">
                <a:solidFill>
                  <a:srgbClr val="000000"/>
                </a:solidFill>
                <a:latin typeface="Courier New"/>
                <a:ea typeface="Calibri"/>
                <a:cs typeface="Times New Roman"/>
              </a:rPr>
              <a:t>.prepare();</a:t>
            </a:r>
          </a:p>
          <a:p>
            <a:pPr>
              <a:lnSpc>
                <a:spcPct val="150000"/>
              </a:lnSpc>
            </a:pPr>
            <a:r>
              <a:rPr lang="en-US" sz="1200" b="1" dirty="0">
                <a:solidFill>
                  <a:srgbClr val="000000"/>
                </a:solidFill>
                <a:latin typeface="Courier New"/>
                <a:ea typeface="Calibri"/>
                <a:cs typeface="Times New Roman"/>
              </a:rPr>
              <a:t>     List </a:t>
            </a:r>
            <a:r>
              <a:rPr lang="en-US" sz="1200" b="1" dirty="0">
                <a:solidFill>
                  <a:srgbClr val="6A3E3E"/>
                </a:solidFill>
                <a:latin typeface="Courier New"/>
                <a:ea typeface="Calibri"/>
                <a:cs typeface="Times New Roman"/>
              </a:rPr>
              <a:t>L2</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List();</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r>
              <a:rPr lang="en-US" sz="1200" b="1" dirty="0">
                <a:solidFill>
                  <a:srgbClr val="6A3E3E"/>
                </a:solidFill>
                <a:latin typeface="Courier New"/>
                <a:ea typeface="Calibri"/>
                <a:cs typeface="Times New Roman"/>
              </a:rPr>
              <a:t>L2</a:t>
            </a:r>
            <a:r>
              <a:rPr lang="en-US" sz="1200" b="1" dirty="0">
                <a:solidFill>
                  <a:srgbClr val="000000"/>
                </a:solidFill>
                <a:latin typeface="Courier New"/>
                <a:ea typeface="Calibri"/>
                <a:cs typeface="Times New Roman"/>
              </a:rPr>
              <a:t>.prepare();</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a:t>
            </a:r>
          </a:p>
          <a:p>
            <a:pPr>
              <a:lnSpc>
                <a:spcPct val="150000"/>
              </a:lnSpc>
            </a:pPr>
            <a:r>
              <a:rPr lang="en-US" sz="1200" b="1" dirty="0">
                <a:solidFill>
                  <a:srgbClr val="7F0055"/>
                </a:solidFill>
                <a:latin typeface="Courier New"/>
                <a:ea typeface="Calibri"/>
                <a:cs typeface="Times New Roman"/>
              </a:rPr>
              <a:t>class</a:t>
            </a:r>
            <a:r>
              <a:rPr lang="en-US" sz="1200" b="1" dirty="0">
                <a:solidFill>
                  <a:srgbClr val="000000"/>
                </a:solidFill>
                <a:latin typeface="Courier New"/>
                <a:ea typeface="Calibri"/>
                <a:cs typeface="Times New Roman"/>
              </a:rPr>
              <a:t> List {</a:t>
            </a:r>
            <a:endParaRPr lang="en-US" sz="1200" b="1" dirty="0">
              <a:latin typeface="Times New Roman"/>
              <a:ea typeface="Calibri"/>
              <a:cs typeface="Times New Roman"/>
            </a:endParaRPr>
          </a:p>
          <a:p>
            <a:pPr>
              <a:lnSpc>
                <a:spcPct val="150000"/>
              </a:lnSpc>
            </a:pPr>
            <a:r>
              <a:rPr lang="en-US" sz="1200" b="1" dirty="0">
                <a:solidFill>
                  <a:srgbClr val="7F0055"/>
                </a:solidFill>
                <a:latin typeface="Courier New"/>
                <a:ea typeface="Calibri"/>
                <a:cs typeface="Times New Roman"/>
              </a:rPr>
              <a:t>  void</a:t>
            </a:r>
            <a:r>
              <a:rPr lang="en-US" sz="1200" b="1" dirty="0">
                <a:solidFill>
                  <a:srgbClr val="000000"/>
                </a:solidFill>
                <a:latin typeface="Courier New"/>
                <a:ea typeface="Calibri"/>
                <a:cs typeface="Times New Roman"/>
              </a:rPr>
              <a:t> prepare()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Entry </a:t>
            </a:r>
            <a:r>
              <a:rPr lang="en-US" sz="1200" b="1" dirty="0">
                <a:solidFill>
                  <a:srgbClr val="6A3E3E"/>
                </a:solidFill>
                <a:latin typeface="Courier New"/>
                <a:ea typeface="Calibri"/>
                <a:cs typeface="Times New Roman"/>
              </a:rPr>
              <a:t>e1</a:t>
            </a:r>
            <a:r>
              <a:rPr lang="en-US" sz="1200" b="1" dirty="0">
                <a:solidFill>
                  <a:srgbClr val="000000"/>
                </a:solidFill>
                <a:latin typeface="Courier New"/>
                <a:ea typeface="Calibri"/>
                <a:cs typeface="Times New Roman"/>
              </a:rPr>
              <a:t> = </a:t>
            </a:r>
            <a:r>
              <a:rPr lang="en-US" sz="1200" b="1" dirty="0">
                <a:solidFill>
                  <a:srgbClr val="7F0055"/>
                </a:solidFill>
                <a:latin typeface="Courier New"/>
                <a:ea typeface="Calibri"/>
                <a:cs typeface="Times New Roman"/>
              </a:rPr>
              <a:t>new</a:t>
            </a:r>
            <a:r>
              <a:rPr lang="en-US" sz="1200" b="1" dirty="0">
                <a:solidFill>
                  <a:srgbClr val="000000"/>
                </a:solidFill>
                <a:latin typeface="Courier New"/>
                <a:ea typeface="Calibri"/>
                <a:cs typeface="Times New Roman"/>
              </a:rPr>
              <a:t> Entry();</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  }</a:t>
            </a:r>
            <a:endParaRPr lang="en-US" sz="1200" b="1" dirty="0">
              <a:latin typeface="Times New Roman"/>
              <a:ea typeface="Calibri"/>
              <a:cs typeface="Times New Roman"/>
            </a:endParaRPr>
          </a:p>
          <a:p>
            <a:pPr>
              <a:lnSpc>
                <a:spcPct val="150000"/>
              </a:lnSpc>
            </a:pPr>
            <a:r>
              <a:rPr lang="en-US" sz="1200" b="1" dirty="0">
                <a:solidFill>
                  <a:srgbClr val="000000"/>
                </a:solidFill>
                <a:latin typeface="Courier New"/>
                <a:ea typeface="Calibri"/>
                <a:cs typeface="Times New Roman"/>
              </a:rPr>
              <a:t>}</a:t>
            </a:r>
            <a:r>
              <a:rPr lang="en-US" sz="1200" b="1" dirty="0">
                <a:latin typeface="Courier New"/>
                <a:ea typeface="Calibri"/>
                <a:cs typeface="Times New Roman"/>
              </a:rPr>
              <a:t> </a:t>
            </a:r>
            <a:endParaRPr lang="en-US" sz="1200" b="1" dirty="0">
              <a:latin typeface="Times New Roman"/>
              <a:ea typeface="Calibri"/>
              <a:cs typeface="Times New Roman"/>
            </a:endParaRPr>
          </a:p>
        </p:txBody>
      </p:sp>
      <p:cxnSp>
        <p:nvCxnSpPr>
          <p:cNvPr id="7" name="Straight Connector 6"/>
          <p:cNvCxnSpPr/>
          <p:nvPr/>
        </p:nvCxnSpPr>
        <p:spPr>
          <a:xfrm>
            <a:off x="5029200" y="1371600"/>
            <a:ext cx="0" cy="502920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583861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12" name="Rounded Rectangle 11"/>
          <p:cNvSpPr/>
          <p:nvPr/>
        </p:nvSpPr>
        <p:spPr>
          <a:xfrm>
            <a:off x="6422981"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14" name="Oval 13"/>
          <p:cNvSpPr/>
          <p:nvPr/>
        </p:nvSpPr>
        <p:spPr>
          <a:xfrm>
            <a:off x="9450490" y="244313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15" name="Rounded Rectangle 14"/>
          <p:cNvSpPr/>
          <p:nvPr/>
        </p:nvSpPr>
        <p:spPr>
          <a:xfrm>
            <a:off x="8763845" y="2515445"/>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16" name="Oval 15"/>
          <p:cNvSpPr/>
          <p:nvPr/>
        </p:nvSpPr>
        <p:spPr>
          <a:xfrm>
            <a:off x="5325702" y="4024206"/>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7" name="Rounded Rectangle 16"/>
          <p:cNvSpPr/>
          <p:nvPr/>
        </p:nvSpPr>
        <p:spPr>
          <a:xfrm>
            <a:off x="591091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18" name="Rounded Rectangle 17"/>
          <p:cNvSpPr/>
          <p:nvPr/>
        </p:nvSpPr>
        <p:spPr>
          <a:xfrm>
            <a:off x="6642437" y="409651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19" name="Oval 18"/>
          <p:cNvSpPr/>
          <p:nvPr/>
        </p:nvSpPr>
        <p:spPr>
          <a:xfrm>
            <a:off x="9934278" y="4052483"/>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20" name="Rounded Rectangle 19"/>
          <p:cNvSpPr/>
          <p:nvPr/>
        </p:nvSpPr>
        <p:spPr>
          <a:xfrm>
            <a:off x="854438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21" name="Rounded Rectangle 20"/>
          <p:cNvSpPr/>
          <p:nvPr/>
        </p:nvSpPr>
        <p:spPr>
          <a:xfrm>
            <a:off x="9275909" y="412479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22" name="Oval 21"/>
          <p:cNvSpPr/>
          <p:nvPr/>
        </p:nvSpPr>
        <p:spPr>
          <a:xfrm>
            <a:off x="7621690" y="5514678"/>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23" name="Rounded Rectangle 22"/>
          <p:cNvSpPr/>
          <p:nvPr/>
        </p:nvSpPr>
        <p:spPr>
          <a:xfrm>
            <a:off x="8251781"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a:t>
            </a:r>
          </a:p>
        </p:txBody>
      </p:sp>
      <p:sp>
        <p:nvSpPr>
          <p:cNvPr id="24" name="Rounded Rectangle 23"/>
          <p:cNvSpPr/>
          <p:nvPr/>
        </p:nvSpPr>
        <p:spPr>
          <a:xfrm>
            <a:off x="9202757" y="5586985"/>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e1/L2/m2</a:t>
            </a:r>
          </a:p>
        </p:txBody>
      </p:sp>
      <p:sp>
        <p:nvSpPr>
          <p:cNvPr id="25" name="Rounded Rectangle 24"/>
          <p:cNvSpPr/>
          <p:nvPr/>
        </p:nvSpPr>
        <p:spPr>
          <a:xfrm>
            <a:off x="5764613"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a:t>
            </a:r>
          </a:p>
        </p:txBody>
      </p:sp>
      <p:sp>
        <p:nvSpPr>
          <p:cNvPr id="26" name="Rounded Rectangle 25"/>
          <p:cNvSpPr/>
          <p:nvPr/>
        </p:nvSpPr>
        <p:spPr>
          <a:xfrm>
            <a:off x="6715589" y="5586985"/>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e1/L1/m2</a:t>
            </a:r>
          </a:p>
        </p:txBody>
      </p:sp>
      <p:cxnSp>
        <p:nvCxnSpPr>
          <p:cNvPr id="28" name="Straight Arrow Connector 27"/>
          <p:cNvCxnSpPr>
            <a:stCxn id="12" idx="2"/>
            <a:endCxn id="17" idx="0"/>
          </p:cNvCxnSpPr>
          <p:nvPr/>
        </p:nvCxnSpPr>
        <p:spPr>
          <a:xfrm flipH="1">
            <a:off x="6276677" y="3028353"/>
            <a:ext cx="512064" cy="1068160"/>
          </a:xfrm>
          <a:prstGeom prst="straightConnector1">
            <a:avLst/>
          </a:prstGeom>
          <a:noFill/>
          <a:ln w="28575" cap="flat" cmpd="sng" algn="ctr">
            <a:solidFill>
              <a:srgbClr val="8064A2"/>
            </a:solidFill>
            <a:prstDash val="solid"/>
            <a:tailEnd type="arrow"/>
          </a:ln>
          <a:effectLst/>
        </p:spPr>
      </p:cxnSp>
      <p:cxnSp>
        <p:nvCxnSpPr>
          <p:cNvPr id="29" name="Straight Arrow Connector 28"/>
          <p:cNvCxnSpPr>
            <a:stCxn id="15" idx="2"/>
            <a:endCxn id="21" idx="0"/>
          </p:cNvCxnSpPr>
          <p:nvPr/>
        </p:nvCxnSpPr>
        <p:spPr>
          <a:xfrm>
            <a:off x="9129605" y="3028354"/>
            <a:ext cx="512064" cy="1096437"/>
          </a:xfrm>
          <a:prstGeom prst="straightConnector1">
            <a:avLst/>
          </a:prstGeom>
          <a:noFill/>
          <a:ln w="28575" cap="flat" cmpd="sng" algn="ctr">
            <a:solidFill>
              <a:srgbClr val="8064A2"/>
            </a:solidFill>
            <a:prstDash val="solid"/>
            <a:tailEnd type="arrow"/>
          </a:ln>
          <a:effectLst/>
        </p:spPr>
      </p:cxnSp>
      <p:cxnSp>
        <p:nvCxnSpPr>
          <p:cNvPr id="30" name="Straight Arrow Connector 29"/>
          <p:cNvCxnSpPr>
            <a:stCxn id="15" idx="2"/>
            <a:endCxn id="18" idx="0"/>
          </p:cNvCxnSpPr>
          <p:nvPr/>
        </p:nvCxnSpPr>
        <p:spPr>
          <a:xfrm flipH="1">
            <a:off x="7008197" y="3028353"/>
            <a:ext cx="2121408" cy="1068160"/>
          </a:xfrm>
          <a:prstGeom prst="straightConnector1">
            <a:avLst/>
          </a:prstGeom>
          <a:noFill/>
          <a:ln w="28575" cap="flat" cmpd="sng" algn="ctr">
            <a:solidFill>
              <a:srgbClr val="8064A2"/>
            </a:solidFill>
            <a:prstDash val="solid"/>
            <a:tailEnd type="arrow"/>
          </a:ln>
          <a:effectLst/>
        </p:spPr>
      </p:cxnSp>
      <p:cxnSp>
        <p:nvCxnSpPr>
          <p:cNvPr id="31" name="Straight Arrow Connector 30"/>
          <p:cNvCxnSpPr>
            <a:stCxn id="12" idx="2"/>
            <a:endCxn id="20" idx="0"/>
          </p:cNvCxnSpPr>
          <p:nvPr/>
        </p:nvCxnSpPr>
        <p:spPr>
          <a:xfrm>
            <a:off x="6788741" y="3028354"/>
            <a:ext cx="2121408" cy="1096437"/>
          </a:xfrm>
          <a:prstGeom prst="straightConnector1">
            <a:avLst/>
          </a:prstGeom>
          <a:noFill/>
          <a:ln w="28575" cap="flat" cmpd="sng" algn="ctr">
            <a:solidFill>
              <a:srgbClr val="8064A2"/>
            </a:solidFill>
            <a:prstDash val="solid"/>
            <a:tailEnd type="arrow"/>
          </a:ln>
          <a:effectLst/>
        </p:spPr>
      </p:cxnSp>
      <p:cxnSp>
        <p:nvCxnSpPr>
          <p:cNvPr id="32" name="Straight Arrow Connector 31"/>
          <p:cNvCxnSpPr>
            <a:stCxn id="18" idx="2"/>
            <a:endCxn id="26" idx="0"/>
          </p:cNvCxnSpPr>
          <p:nvPr/>
        </p:nvCxnSpPr>
        <p:spPr>
          <a:xfrm>
            <a:off x="7008197" y="4609421"/>
            <a:ext cx="182880" cy="977564"/>
          </a:xfrm>
          <a:prstGeom prst="straightConnector1">
            <a:avLst/>
          </a:prstGeom>
          <a:noFill/>
          <a:ln w="28575" cap="flat" cmpd="sng" algn="ctr">
            <a:solidFill>
              <a:srgbClr val="8064A2"/>
            </a:solidFill>
            <a:prstDash val="solid"/>
            <a:tailEnd type="arrow"/>
          </a:ln>
          <a:effectLst/>
        </p:spPr>
      </p:cxnSp>
      <p:cxnSp>
        <p:nvCxnSpPr>
          <p:cNvPr id="33" name="Straight Arrow Connector 32"/>
          <p:cNvCxnSpPr>
            <a:stCxn id="17" idx="2"/>
            <a:endCxn id="25" idx="0"/>
          </p:cNvCxnSpPr>
          <p:nvPr/>
        </p:nvCxnSpPr>
        <p:spPr>
          <a:xfrm flipH="1">
            <a:off x="6240101" y="4609421"/>
            <a:ext cx="36576" cy="977564"/>
          </a:xfrm>
          <a:prstGeom prst="straightConnector1">
            <a:avLst/>
          </a:prstGeom>
          <a:noFill/>
          <a:ln w="28575" cap="flat" cmpd="sng" algn="ctr">
            <a:solidFill>
              <a:srgbClr val="8064A2"/>
            </a:solidFill>
            <a:prstDash val="solid"/>
            <a:tailEnd type="arrow"/>
          </a:ln>
          <a:effectLst/>
        </p:spPr>
      </p:cxnSp>
      <p:cxnSp>
        <p:nvCxnSpPr>
          <p:cNvPr id="34" name="Straight Arrow Connector 33"/>
          <p:cNvCxnSpPr>
            <a:stCxn id="21" idx="2"/>
            <a:endCxn id="24" idx="0"/>
          </p:cNvCxnSpPr>
          <p:nvPr/>
        </p:nvCxnSpPr>
        <p:spPr>
          <a:xfrm>
            <a:off x="9641669" y="4637699"/>
            <a:ext cx="36576" cy="949287"/>
          </a:xfrm>
          <a:prstGeom prst="straightConnector1">
            <a:avLst/>
          </a:prstGeom>
          <a:noFill/>
          <a:ln w="28575" cap="flat" cmpd="sng" algn="ctr">
            <a:solidFill>
              <a:srgbClr val="8064A2"/>
            </a:solidFill>
            <a:prstDash val="solid"/>
            <a:tailEnd type="arrow"/>
          </a:ln>
          <a:effectLst/>
        </p:spPr>
      </p:cxnSp>
      <p:cxnSp>
        <p:nvCxnSpPr>
          <p:cNvPr id="35" name="Straight Arrow Connector 34"/>
          <p:cNvCxnSpPr>
            <a:stCxn id="20" idx="2"/>
            <a:endCxn id="23" idx="0"/>
          </p:cNvCxnSpPr>
          <p:nvPr/>
        </p:nvCxnSpPr>
        <p:spPr>
          <a:xfrm flipH="1">
            <a:off x="8727269" y="4637699"/>
            <a:ext cx="182880" cy="949287"/>
          </a:xfrm>
          <a:prstGeom prst="straightConnector1">
            <a:avLst/>
          </a:prstGeom>
          <a:noFill/>
          <a:ln w="28575" cap="flat" cmpd="sng" algn="ctr">
            <a:solidFill>
              <a:srgbClr val="8064A2"/>
            </a:solidFill>
            <a:prstDash val="solid"/>
            <a:tailEnd type="arrow"/>
          </a:ln>
          <a:effectLst/>
        </p:spPr>
      </p:cxnSp>
    </p:spTree>
    <p:extLst>
      <p:ext uri="{BB962C8B-B14F-4D97-AF65-F5344CB8AC3E}">
        <p14:creationId xmlns:p14="http://schemas.microsoft.com/office/powerpoint/2010/main" val="1712268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0"/>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4"/>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3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5"/>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78</a:t>
            </a:fld>
            <a:endParaRPr lang="en-US" dirty="0"/>
          </a:p>
        </p:txBody>
      </p:sp>
      <p:sp>
        <p:nvSpPr>
          <p:cNvPr id="4" name="Title 3"/>
          <p:cNvSpPr>
            <a:spLocks noGrp="1"/>
          </p:cNvSpPr>
          <p:nvPr>
            <p:ph type="title"/>
          </p:nvPr>
        </p:nvSpPr>
        <p:spPr/>
        <p:txBody>
          <a:bodyPr/>
          <a:lstStyle/>
          <a:p>
            <a:r>
              <a:rPr lang="en-US" dirty="0" smtClean="0"/>
              <a:t>Creator Graph</a:t>
            </a:r>
            <a:endParaRPr lang="en-US" dirty="0"/>
          </a:p>
        </p:txBody>
      </p:sp>
      <p:grpSp>
        <p:nvGrpSpPr>
          <p:cNvPr id="5" name="Group 4"/>
          <p:cNvGrpSpPr/>
          <p:nvPr/>
        </p:nvGrpSpPr>
        <p:grpSpPr>
          <a:xfrm>
            <a:off x="3429001" y="2248234"/>
            <a:ext cx="5266099" cy="3729063"/>
            <a:chOff x="3429001" y="2248234"/>
            <a:chExt cx="5266099" cy="3729063"/>
          </a:xfrm>
        </p:grpSpPr>
        <p:sp>
          <p:nvSpPr>
            <p:cNvPr id="29" name="Oval 28"/>
            <p:cNvSpPr/>
            <p:nvPr/>
          </p:nvSpPr>
          <p:spPr>
            <a:xfrm>
              <a:off x="394190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31" name="Rounded Rectangle 30"/>
            <p:cNvSpPr/>
            <p:nvPr/>
          </p:nvSpPr>
          <p:spPr>
            <a:xfrm>
              <a:off x="4526280"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33" name="Oval 32"/>
            <p:cNvSpPr/>
            <p:nvPr/>
          </p:nvSpPr>
          <p:spPr>
            <a:xfrm>
              <a:off x="755378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34" name="Rounded Rectangle 33"/>
            <p:cNvSpPr/>
            <p:nvPr/>
          </p:nvSpPr>
          <p:spPr>
            <a:xfrm>
              <a:off x="6867144"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35" name="Oval 34"/>
            <p:cNvSpPr/>
            <p:nvPr/>
          </p:nvSpPr>
          <p:spPr>
            <a:xfrm>
              <a:off x="3429001" y="3829302"/>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6" name="Rounded Rectangle 35"/>
            <p:cNvSpPr/>
            <p:nvPr/>
          </p:nvSpPr>
          <p:spPr>
            <a:xfrm>
              <a:off x="401421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37" name="Rounded Rectangle 36"/>
            <p:cNvSpPr/>
            <p:nvPr/>
          </p:nvSpPr>
          <p:spPr>
            <a:xfrm>
              <a:off x="474573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38" name="Oval 37"/>
            <p:cNvSpPr/>
            <p:nvPr/>
          </p:nvSpPr>
          <p:spPr>
            <a:xfrm>
              <a:off x="8037577" y="385757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39" name="Rounded Rectangle 38"/>
            <p:cNvSpPr/>
            <p:nvPr/>
          </p:nvSpPr>
          <p:spPr>
            <a:xfrm>
              <a:off x="664768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40" name="Rounded Rectangle 39"/>
            <p:cNvSpPr/>
            <p:nvPr/>
          </p:nvSpPr>
          <p:spPr>
            <a:xfrm>
              <a:off x="737920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41" name="Oval 40"/>
            <p:cNvSpPr/>
            <p:nvPr/>
          </p:nvSpPr>
          <p:spPr>
            <a:xfrm>
              <a:off x="5724989" y="531977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cxnSp>
          <p:nvCxnSpPr>
            <p:cNvPr id="45" name="Straight Arrow Connector 44"/>
            <p:cNvCxnSpPr>
              <a:stCxn id="31" idx="2"/>
              <a:endCxn id="36" idx="0"/>
            </p:cNvCxnSpPr>
            <p:nvPr/>
          </p:nvCxnSpPr>
          <p:spPr>
            <a:xfrm flipH="1">
              <a:off x="4379976" y="2833449"/>
              <a:ext cx="512064" cy="1068160"/>
            </a:xfrm>
            <a:prstGeom prst="straightConnector1">
              <a:avLst/>
            </a:prstGeom>
            <a:noFill/>
            <a:ln w="28575" cap="flat" cmpd="sng" algn="ctr">
              <a:solidFill>
                <a:srgbClr val="8064A2"/>
              </a:solidFill>
              <a:prstDash val="solid"/>
              <a:tailEnd type="arrow"/>
            </a:ln>
            <a:effectLst/>
          </p:spPr>
        </p:cxnSp>
        <p:cxnSp>
          <p:nvCxnSpPr>
            <p:cNvPr id="46" name="Straight Arrow Connector 45"/>
            <p:cNvCxnSpPr>
              <a:stCxn id="34" idx="2"/>
              <a:endCxn id="40" idx="0"/>
            </p:cNvCxnSpPr>
            <p:nvPr/>
          </p:nvCxnSpPr>
          <p:spPr>
            <a:xfrm>
              <a:off x="7232904" y="2833450"/>
              <a:ext cx="512064" cy="1096437"/>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4" idx="2"/>
              <a:endCxn id="37" idx="0"/>
            </p:cNvCxnSpPr>
            <p:nvPr/>
          </p:nvCxnSpPr>
          <p:spPr>
            <a:xfrm flipH="1">
              <a:off x="5111496" y="2833449"/>
              <a:ext cx="2121408"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1" idx="2"/>
              <a:endCxn id="39" idx="0"/>
            </p:cNvCxnSpPr>
            <p:nvPr/>
          </p:nvCxnSpPr>
          <p:spPr>
            <a:xfrm>
              <a:off x="4892040" y="2833450"/>
              <a:ext cx="2121408" cy="1096437"/>
            </a:xfrm>
            <a:prstGeom prst="straightConnector1">
              <a:avLst/>
            </a:prstGeom>
            <a:noFill/>
            <a:ln w="28575" cap="flat" cmpd="sng" algn="ctr">
              <a:solidFill>
                <a:srgbClr val="8064A2"/>
              </a:solidFill>
              <a:prstDash val="solid"/>
              <a:tailEnd type="arrow"/>
            </a:ln>
            <a:effectLst/>
          </p:spPr>
        </p:cxnSp>
        <p:grpSp>
          <p:nvGrpSpPr>
            <p:cNvPr id="2" name="Group 1"/>
            <p:cNvGrpSpPr/>
            <p:nvPr/>
          </p:nvGrpSpPr>
          <p:grpSpPr>
            <a:xfrm>
              <a:off x="3879830" y="4422810"/>
              <a:ext cx="4389120" cy="1490472"/>
              <a:chOff x="3879830" y="4366827"/>
              <a:chExt cx="4389120" cy="1490472"/>
            </a:xfrm>
          </p:grpSpPr>
          <p:sp>
            <p:nvSpPr>
              <p:cNvPr id="99" name="Rounded Rectangle 98"/>
              <p:cNvSpPr/>
              <p:nvPr/>
            </p:nvSpPr>
            <p:spPr>
              <a:xfrm>
                <a:off x="6366998" y="534439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a:t>
                </a:r>
              </a:p>
            </p:txBody>
          </p:sp>
          <p:sp>
            <p:nvSpPr>
              <p:cNvPr id="100" name="Rounded Rectangle 99"/>
              <p:cNvSpPr/>
              <p:nvPr/>
            </p:nvSpPr>
            <p:spPr>
              <a:xfrm>
                <a:off x="7317974" y="534439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e1/L2/m2</a:t>
                </a:r>
              </a:p>
            </p:txBody>
          </p:sp>
          <p:sp>
            <p:nvSpPr>
              <p:cNvPr id="101" name="Rounded Rectangle 100"/>
              <p:cNvSpPr/>
              <p:nvPr/>
            </p:nvSpPr>
            <p:spPr>
              <a:xfrm>
                <a:off x="3879830" y="534439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a:t>
                </a:r>
              </a:p>
            </p:txBody>
          </p:sp>
          <p:sp>
            <p:nvSpPr>
              <p:cNvPr id="102" name="Rounded Rectangle 101"/>
              <p:cNvSpPr/>
              <p:nvPr/>
            </p:nvSpPr>
            <p:spPr>
              <a:xfrm>
                <a:off x="4830806" y="534439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e1/L1/m2</a:t>
                </a:r>
              </a:p>
            </p:txBody>
          </p:sp>
          <p:cxnSp>
            <p:nvCxnSpPr>
              <p:cNvPr id="103" name="Straight Arrow Connector 102"/>
              <p:cNvCxnSpPr/>
              <p:nvPr/>
            </p:nvCxnSpPr>
            <p:spPr>
              <a:xfrm>
                <a:off x="5123414" y="4366827"/>
                <a:ext cx="182880" cy="977564"/>
              </a:xfrm>
              <a:prstGeom prst="straightConnector1">
                <a:avLst/>
              </a:prstGeom>
              <a:noFill/>
              <a:ln w="28575" cap="flat" cmpd="sng" algn="ctr">
                <a:solidFill>
                  <a:srgbClr val="8064A2"/>
                </a:solidFill>
                <a:prstDash val="solid"/>
                <a:tailEnd type="arrow"/>
              </a:ln>
              <a:effectLst/>
            </p:spPr>
          </p:cxnSp>
          <p:cxnSp>
            <p:nvCxnSpPr>
              <p:cNvPr id="104" name="Straight Arrow Connector 103"/>
              <p:cNvCxnSpPr/>
              <p:nvPr/>
            </p:nvCxnSpPr>
            <p:spPr>
              <a:xfrm flipH="1">
                <a:off x="4355318" y="4366827"/>
                <a:ext cx="36576" cy="977564"/>
              </a:xfrm>
              <a:prstGeom prst="straightConnector1">
                <a:avLst/>
              </a:prstGeom>
              <a:noFill/>
              <a:ln w="28575" cap="flat" cmpd="sng" algn="ctr">
                <a:solidFill>
                  <a:srgbClr val="8064A2"/>
                </a:solidFill>
                <a:prstDash val="solid"/>
                <a:tailEnd type="arrow"/>
              </a:ln>
              <a:effectLst/>
            </p:spPr>
          </p:cxnSp>
          <p:cxnSp>
            <p:nvCxnSpPr>
              <p:cNvPr id="105" name="Straight Arrow Connector 104"/>
              <p:cNvCxnSpPr/>
              <p:nvPr/>
            </p:nvCxnSpPr>
            <p:spPr>
              <a:xfrm>
                <a:off x="7756886" y="4395105"/>
                <a:ext cx="36576" cy="949287"/>
              </a:xfrm>
              <a:prstGeom prst="straightConnector1">
                <a:avLst/>
              </a:prstGeom>
              <a:noFill/>
              <a:ln w="28575" cap="flat" cmpd="sng" algn="ctr">
                <a:solidFill>
                  <a:srgbClr val="8064A2"/>
                </a:solidFill>
                <a:prstDash val="solid"/>
                <a:tailEnd type="arrow"/>
              </a:ln>
              <a:effectLst/>
            </p:spPr>
          </p:cxnSp>
          <p:cxnSp>
            <p:nvCxnSpPr>
              <p:cNvPr id="106" name="Straight Arrow Connector 105"/>
              <p:cNvCxnSpPr/>
              <p:nvPr/>
            </p:nvCxnSpPr>
            <p:spPr>
              <a:xfrm flipH="1">
                <a:off x="6842486" y="4395105"/>
                <a:ext cx="182880" cy="949287"/>
              </a:xfrm>
              <a:prstGeom prst="straightConnector1">
                <a:avLst/>
              </a:prstGeom>
              <a:noFill/>
              <a:ln w="28575" cap="flat" cmpd="sng" algn="ctr">
                <a:solidFill>
                  <a:srgbClr val="8064A2"/>
                </a:solidFill>
                <a:prstDash val="solid"/>
                <a:tailEnd type="arrow"/>
              </a:ln>
              <a:effectLst/>
            </p:spPr>
          </p:cxnSp>
        </p:grpSp>
      </p:grpSp>
    </p:spTree>
    <p:extLst>
      <p:ext uri="{BB962C8B-B14F-4D97-AF65-F5344CB8AC3E}">
        <p14:creationId xmlns:p14="http://schemas.microsoft.com/office/powerpoint/2010/main" val="1932874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15638 0.02893 L 0.00065 0.00046 " pathEditMode="relative" rAng="0" ptsTypes="AA">
                                      <p:cBhvr>
                                        <p:cTn id="6" dur="1000" fill="hold"/>
                                        <p:tgtEl>
                                          <p:spTgt spid="5"/>
                                        </p:tgtEl>
                                        <p:attrNameLst>
                                          <p:attrName>ppt_x</p:attrName>
                                          <p:attrName>ppt_y</p:attrName>
                                        </p:attrNameLst>
                                      </p:cBhvr>
                                      <p:rCtr x="-7786" y="-143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79</a:t>
            </a:fld>
            <a:endParaRPr lang="en-US" dirty="0"/>
          </a:p>
        </p:txBody>
      </p:sp>
      <p:sp>
        <p:nvSpPr>
          <p:cNvPr id="4" name="Title 3"/>
          <p:cNvSpPr>
            <a:spLocks noGrp="1"/>
          </p:cNvSpPr>
          <p:nvPr>
            <p:ph type="title"/>
          </p:nvPr>
        </p:nvSpPr>
        <p:spPr/>
        <p:txBody>
          <a:bodyPr/>
          <a:lstStyle/>
          <a:p>
            <a:r>
              <a:rPr lang="en-US" dirty="0" smtClean="0"/>
              <a:t>Approximated Creator Graph</a:t>
            </a:r>
            <a:endParaRPr lang="en-US" dirty="0"/>
          </a:p>
        </p:txBody>
      </p:sp>
      <p:sp>
        <p:nvSpPr>
          <p:cNvPr id="29" name="Oval 28"/>
          <p:cNvSpPr/>
          <p:nvPr/>
        </p:nvSpPr>
        <p:spPr>
          <a:xfrm>
            <a:off x="394190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31" name="Rounded Rectangle 30"/>
          <p:cNvSpPr/>
          <p:nvPr/>
        </p:nvSpPr>
        <p:spPr>
          <a:xfrm>
            <a:off x="4526280"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33" name="Oval 32"/>
          <p:cNvSpPr/>
          <p:nvPr/>
        </p:nvSpPr>
        <p:spPr>
          <a:xfrm>
            <a:off x="7553789" y="224823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34" name="Rounded Rectangle 33"/>
          <p:cNvSpPr/>
          <p:nvPr/>
        </p:nvSpPr>
        <p:spPr>
          <a:xfrm>
            <a:off x="6867144" y="232054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35" name="Oval 34"/>
          <p:cNvSpPr/>
          <p:nvPr/>
        </p:nvSpPr>
        <p:spPr>
          <a:xfrm>
            <a:off x="3429001" y="3829302"/>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6" name="Rounded Rectangle 35"/>
          <p:cNvSpPr/>
          <p:nvPr/>
        </p:nvSpPr>
        <p:spPr>
          <a:xfrm>
            <a:off x="401421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37" name="Rounded Rectangle 36"/>
          <p:cNvSpPr/>
          <p:nvPr/>
        </p:nvSpPr>
        <p:spPr>
          <a:xfrm>
            <a:off x="4745736" y="3901609"/>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38" name="Oval 37"/>
          <p:cNvSpPr/>
          <p:nvPr/>
        </p:nvSpPr>
        <p:spPr>
          <a:xfrm>
            <a:off x="8037577" y="385757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39" name="Rounded Rectangle 38"/>
          <p:cNvSpPr/>
          <p:nvPr/>
        </p:nvSpPr>
        <p:spPr>
          <a:xfrm>
            <a:off x="664768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40" name="Rounded Rectangle 39"/>
          <p:cNvSpPr/>
          <p:nvPr/>
        </p:nvSpPr>
        <p:spPr>
          <a:xfrm>
            <a:off x="7379208" y="392988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41" name="Oval 40"/>
          <p:cNvSpPr/>
          <p:nvPr/>
        </p:nvSpPr>
        <p:spPr>
          <a:xfrm>
            <a:off x="5724989" y="531977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42" name="Rounded Rectangle 41"/>
          <p:cNvSpPr/>
          <p:nvPr/>
        </p:nvSpPr>
        <p:spPr>
          <a:xfrm>
            <a:off x="6355080" y="5392081"/>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a:t>
            </a:r>
          </a:p>
        </p:txBody>
      </p:sp>
      <p:sp>
        <p:nvSpPr>
          <p:cNvPr id="43" name="Rounded Rectangle 42"/>
          <p:cNvSpPr/>
          <p:nvPr/>
        </p:nvSpPr>
        <p:spPr>
          <a:xfrm>
            <a:off x="4818888" y="5392081"/>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a:t>
            </a:r>
          </a:p>
        </p:txBody>
      </p:sp>
      <p:cxnSp>
        <p:nvCxnSpPr>
          <p:cNvPr id="45" name="Straight Arrow Connector 44"/>
          <p:cNvCxnSpPr>
            <a:stCxn id="31" idx="2"/>
            <a:endCxn id="36" idx="0"/>
          </p:cNvCxnSpPr>
          <p:nvPr/>
        </p:nvCxnSpPr>
        <p:spPr>
          <a:xfrm flipH="1">
            <a:off x="4379976" y="2833449"/>
            <a:ext cx="512064" cy="1068160"/>
          </a:xfrm>
          <a:prstGeom prst="straightConnector1">
            <a:avLst/>
          </a:prstGeom>
          <a:noFill/>
          <a:ln w="28575" cap="flat" cmpd="sng" algn="ctr">
            <a:solidFill>
              <a:srgbClr val="8064A2"/>
            </a:solidFill>
            <a:prstDash val="solid"/>
            <a:tailEnd type="arrow"/>
          </a:ln>
          <a:effectLst/>
        </p:spPr>
      </p:cxnSp>
      <p:cxnSp>
        <p:nvCxnSpPr>
          <p:cNvPr id="46" name="Straight Arrow Connector 45"/>
          <p:cNvCxnSpPr>
            <a:stCxn id="34" idx="2"/>
            <a:endCxn id="40" idx="0"/>
          </p:cNvCxnSpPr>
          <p:nvPr/>
        </p:nvCxnSpPr>
        <p:spPr>
          <a:xfrm>
            <a:off x="7232904" y="2833450"/>
            <a:ext cx="512064" cy="1096437"/>
          </a:xfrm>
          <a:prstGeom prst="straightConnector1">
            <a:avLst/>
          </a:prstGeom>
          <a:noFill/>
          <a:ln w="28575" cap="flat" cmpd="sng" algn="ctr">
            <a:solidFill>
              <a:srgbClr val="8064A2"/>
            </a:solidFill>
            <a:prstDash val="solid"/>
            <a:tailEnd type="arrow"/>
          </a:ln>
          <a:effectLst/>
        </p:spPr>
      </p:cxnSp>
      <p:cxnSp>
        <p:nvCxnSpPr>
          <p:cNvPr id="47" name="Straight Arrow Connector 46"/>
          <p:cNvCxnSpPr>
            <a:stCxn id="34" idx="2"/>
            <a:endCxn id="37" idx="0"/>
          </p:cNvCxnSpPr>
          <p:nvPr/>
        </p:nvCxnSpPr>
        <p:spPr>
          <a:xfrm flipH="1">
            <a:off x="5111496" y="2833449"/>
            <a:ext cx="2121408"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1" idx="2"/>
            <a:endCxn id="39" idx="0"/>
          </p:cNvCxnSpPr>
          <p:nvPr/>
        </p:nvCxnSpPr>
        <p:spPr>
          <a:xfrm>
            <a:off x="4892040" y="2833450"/>
            <a:ext cx="2121408"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7" idx="2"/>
            <a:endCxn id="43" idx="0"/>
          </p:cNvCxnSpPr>
          <p:nvPr/>
        </p:nvCxnSpPr>
        <p:spPr>
          <a:xfrm>
            <a:off x="5111496" y="4414517"/>
            <a:ext cx="182880" cy="977564"/>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6" idx="2"/>
            <a:endCxn id="43" idx="0"/>
          </p:cNvCxnSpPr>
          <p:nvPr/>
        </p:nvCxnSpPr>
        <p:spPr>
          <a:xfrm>
            <a:off x="4379976" y="4414517"/>
            <a:ext cx="914400" cy="977564"/>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40" idx="2"/>
            <a:endCxn id="42" idx="0"/>
          </p:cNvCxnSpPr>
          <p:nvPr/>
        </p:nvCxnSpPr>
        <p:spPr>
          <a:xfrm flipH="1">
            <a:off x="6830568" y="4442795"/>
            <a:ext cx="914400" cy="949287"/>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9" idx="2"/>
            <a:endCxn id="42" idx="0"/>
          </p:cNvCxnSpPr>
          <p:nvPr/>
        </p:nvCxnSpPr>
        <p:spPr>
          <a:xfrm flipH="1">
            <a:off x="6830568" y="4442795"/>
            <a:ext cx="182880" cy="949287"/>
          </a:xfrm>
          <a:prstGeom prst="straightConnector1">
            <a:avLst/>
          </a:prstGeom>
          <a:noFill/>
          <a:ln w="28575" cap="flat" cmpd="sng" algn="ctr">
            <a:solidFill>
              <a:srgbClr val="8064A2"/>
            </a:solidFill>
            <a:prstDash val="solid"/>
            <a:tailEnd type="arrow"/>
          </a:ln>
          <a:effectLst/>
        </p:spPr>
      </p:cxnSp>
      <p:sp>
        <p:nvSpPr>
          <p:cNvPr id="28" name="Line Callout 2 27"/>
          <p:cNvSpPr/>
          <p:nvPr/>
        </p:nvSpPr>
        <p:spPr>
          <a:xfrm>
            <a:off x="7772400" y="6024468"/>
            <a:ext cx="1828800" cy="381000"/>
          </a:xfrm>
          <a:prstGeom prst="borderCallout2">
            <a:avLst>
              <a:gd name="adj1" fmla="val 49519"/>
              <a:gd name="adj2" fmla="val 1069"/>
              <a:gd name="adj3" fmla="val 83365"/>
              <a:gd name="adj4" fmla="val -72223"/>
              <a:gd name="adj5" fmla="val -19808"/>
              <a:gd name="adj6" fmla="val -92394"/>
            </a:avLst>
          </a:prstGeom>
          <a:noFill/>
          <a:ln w="38100" cmpd="sng">
            <a:solidFill>
              <a:srgbClr val="00B05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Non escaping?</a:t>
            </a: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408671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Example</a:t>
            </a:r>
            <a:endParaRPr lang="en-US" dirty="0"/>
          </a:p>
        </p:txBody>
      </p:sp>
      <p:sp>
        <p:nvSpPr>
          <p:cNvPr id="4" name="TextBox 3"/>
          <p:cNvSpPr txBox="1"/>
          <p:nvPr/>
        </p:nvSpPr>
        <p:spPr>
          <a:xfrm>
            <a:off x="366703" y="1254118"/>
            <a:ext cx="5048250" cy="5455340"/>
          </a:xfrm>
          <a:prstGeom prst="rect">
            <a:avLst/>
          </a:prstGeom>
          <a:noFill/>
        </p:spPr>
        <p:txBody>
          <a:bodyPr wrap="square" rtlCol="0">
            <a:spAutoFit/>
          </a:bodyPr>
          <a:lstStyle/>
          <a:p>
            <a:pPr>
              <a:lnSpc>
                <a:spcPct val="150000"/>
              </a:lnSpc>
            </a:pPr>
            <a:r>
              <a:rPr lang="en-US" sz="1700" b="1" dirty="0">
                <a:solidFill>
                  <a:srgbClr val="7F0055"/>
                </a:solidFill>
                <a:latin typeface="Courier New"/>
                <a:ea typeface="Calibri"/>
                <a:cs typeface="Times New Roman"/>
              </a:rPr>
              <a:t>class</a:t>
            </a:r>
            <a:r>
              <a:rPr lang="en-US" sz="1700" b="1" dirty="0">
                <a:solidFill>
                  <a:srgbClr val="000000"/>
                </a:solidFill>
                <a:latin typeface="Courier New"/>
                <a:ea typeface="Calibri"/>
                <a:cs typeface="Times New Roman"/>
              </a:rPr>
              <a:t> Main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public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static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main</a:t>
            </a:r>
            <a:r>
              <a:rPr lang="en-US" sz="1700" b="1" dirty="0" smtClean="0">
                <a:solidFill>
                  <a:srgbClr val="000000"/>
                </a:solidFill>
                <a:latin typeface="Courier New"/>
                <a:ea typeface="Calibri"/>
                <a:cs typeface="Times New Roman"/>
              </a:rPr>
              <a:t>(</a:t>
            </a:r>
            <a:r>
              <a:rPr lang="is-IS" sz="1700" b="1" dirty="0" smtClean="0">
                <a:solidFill>
                  <a:srgbClr val="000000"/>
                </a:solidFill>
                <a:latin typeface="Courier New"/>
                <a:ea typeface="Calibri"/>
                <a:cs typeface="Times New Roman"/>
              </a:rPr>
              <a:t>…</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M1</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a:t>
            </a:r>
            <a:r>
              <a:rPr lang="en-US" sz="1700" b="1" dirty="0">
                <a:solidFill>
                  <a:srgbClr val="6A3E3E"/>
                </a:solidFill>
                <a:latin typeface="Courier New"/>
                <a:ea typeface="Calibri"/>
                <a:cs typeface="Times New Roman"/>
              </a:rPr>
              <a:t>M</a:t>
            </a:r>
            <a:r>
              <a:rPr lang="en-US" sz="1700" b="1" dirty="0" smtClean="0">
                <a:solidFill>
                  <a:srgbClr val="6A3E3E"/>
                </a:solidFill>
                <a:latin typeface="Courier New"/>
                <a:ea typeface="Calibri"/>
                <a:cs typeface="Times New Roman"/>
              </a:rPr>
              <a:t>1</a:t>
            </a:r>
            <a:r>
              <a:rPr lang="en-US" sz="1700" b="1" dirty="0" smtClean="0">
                <a:solidFill>
                  <a:srgbClr val="000000"/>
                </a:solidFill>
                <a:latin typeface="Courier New"/>
                <a:ea typeface="Calibri"/>
                <a:cs typeface="Times New Roman"/>
              </a:rPr>
              <a:t>.go</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M2</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6A3E3E"/>
                </a:solidFill>
                <a:latin typeface="Courier New"/>
                <a:ea typeface="Calibri"/>
                <a:cs typeface="Times New Roman"/>
              </a:rPr>
              <a:t>    </a:t>
            </a:r>
            <a:r>
              <a:rPr lang="en-US" sz="1700" b="1" dirty="0" smtClean="0">
                <a:solidFill>
                  <a:srgbClr val="6A3E3E"/>
                </a:solidFill>
                <a:latin typeface="Courier New"/>
                <a:ea typeface="Calibri"/>
                <a:cs typeface="Times New Roman"/>
              </a:rPr>
              <a:t> M2</a:t>
            </a:r>
            <a:r>
              <a:rPr lang="en-US" sz="1700" b="1" dirty="0" smtClean="0">
                <a:solidFill>
                  <a:srgbClr val="000000"/>
                </a:solidFill>
                <a:latin typeface="Courier New"/>
                <a:ea typeface="Calibri"/>
                <a:cs typeface="Times New Roman"/>
              </a:rPr>
              <a:t>.go();</a:t>
            </a:r>
            <a:r>
              <a:rPr lang="en-US" sz="1700" b="1" dirty="0" smtClean="0">
                <a:latin typeface="Times New Roman"/>
                <a:ea typeface="Calibri"/>
                <a:cs typeface="Times New Roman"/>
              </a:rPr>
              <a:t>  </a:t>
            </a:r>
          </a:p>
          <a:p>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private</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go()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L1</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endParaRPr lang="en-US" sz="1700" b="1" dirty="0">
              <a:latin typeface="Times New Roman"/>
              <a:ea typeface="Calibri"/>
              <a:cs typeface="Times New Roman"/>
            </a:endParaRPr>
          </a:p>
          <a:p>
            <a:r>
              <a:rPr lang="en-US" sz="1700" b="1" dirty="0" smtClean="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L2</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p>
          <a:p>
            <a:endParaRPr lang="en-US" sz="1700" b="1" dirty="0" smtClean="0">
              <a:solidFill>
                <a:srgbClr val="7F0055"/>
              </a:solidFill>
              <a:latin typeface="Courier New"/>
              <a:ea typeface="Calibri"/>
              <a:cs typeface="Times New Roman"/>
            </a:endParaRPr>
          </a:p>
          <a:p>
            <a:r>
              <a:rPr lang="en-US" sz="1700" b="1" dirty="0" smtClean="0">
                <a:solidFill>
                  <a:srgbClr val="7F0055"/>
                </a:solidFill>
                <a:latin typeface="Courier New"/>
                <a:ea typeface="Calibri"/>
                <a:cs typeface="Times New Roman"/>
              </a:rPr>
              <a:t>class</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List {</a:t>
            </a:r>
            <a:endParaRPr lang="en-US" sz="1700" b="1" dirty="0">
              <a:latin typeface="Times New Roman"/>
              <a:ea typeface="Calibri"/>
              <a:cs typeface="Times New Roman"/>
            </a:endParaRPr>
          </a:p>
          <a:p>
            <a:r>
              <a:rPr lang="en-US" sz="1700" b="1" dirty="0">
                <a:solidFill>
                  <a:srgbClr val="7F0055"/>
                </a:solidFill>
                <a:latin typeface="Courier New"/>
                <a:ea typeface="Calibri"/>
                <a:cs typeface="Times New Roman"/>
              </a:rPr>
              <a:t>  </a:t>
            </a:r>
            <a:r>
              <a:rPr lang="en-US" sz="1700" b="1" dirty="0" smtClean="0">
                <a:solidFill>
                  <a:srgbClr val="7F0055"/>
                </a:solidFill>
                <a:latin typeface="Courier New"/>
                <a:ea typeface="Calibri"/>
                <a:cs typeface="Times New Roman"/>
              </a:rPr>
              <a:t> public </a:t>
            </a:r>
            <a:r>
              <a:rPr lang="en-US" sz="1700" b="1" dirty="0" smtClean="0">
                <a:solidFill>
                  <a:srgbClr val="000000"/>
                </a:solidFill>
                <a:latin typeface="Courier New"/>
                <a:ea typeface="Calibri"/>
                <a:cs typeface="Times New Roman"/>
              </a:rPr>
              <a:t>List()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Entry </a:t>
            </a:r>
            <a:r>
              <a:rPr lang="en-US" sz="1700" b="1" dirty="0">
                <a:solidFill>
                  <a:srgbClr val="6A3E3E"/>
                </a:solidFill>
                <a:latin typeface="Courier New"/>
                <a:ea typeface="Calibri"/>
                <a:cs typeface="Times New Roman"/>
              </a:rPr>
              <a:t>E</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Entry</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r>
              <a:rPr lang="en-US" sz="1700" b="1" dirty="0">
                <a:latin typeface="Courier New"/>
                <a:ea typeface="Calibri"/>
                <a:cs typeface="Times New Roman"/>
              </a:rPr>
              <a:t> </a:t>
            </a:r>
            <a:endParaRPr lang="en-US" sz="1700" dirty="0" smtClean="0">
              <a:latin typeface="Courier New"/>
            </a:endParaRPr>
          </a:p>
          <a:p>
            <a:endParaRPr lang="en-US" sz="1700" b="1" dirty="0" smtClean="0">
              <a:solidFill>
                <a:srgbClr val="7F0055"/>
              </a:solidFill>
              <a:latin typeface="Courier New"/>
            </a:endParaRPr>
          </a:p>
          <a:p>
            <a:r>
              <a:rPr lang="en-US" sz="1700" b="1" dirty="0" smtClean="0">
                <a:solidFill>
                  <a:srgbClr val="7F0055"/>
                </a:solidFill>
                <a:latin typeface="Courier New"/>
              </a:rPr>
              <a:t>class</a:t>
            </a:r>
            <a:r>
              <a:rPr lang="en-US" sz="1700" b="1" dirty="0" smtClean="0">
                <a:solidFill>
                  <a:srgbClr val="000000"/>
                </a:solidFill>
                <a:latin typeface="Courier New"/>
              </a:rPr>
              <a:t> </a:t>
            </a:r>
            <a:r>
              <a:rPr lang="en-US" sz="1700" b="1" dirty="0">
                <a:solidFill>
                  <a:srgbClr val="000000"/>
                </a:solidFill>
                <a:latin typeface="Courier New"/>
              </a:rPr>
              <a:t>Entry </a:t>
            </a:r>
            <a:r>
              <a:rPr lang="en-US" sz="1700" b="1" dirty="0" smtClean="0">
                <a:solidFill>
                  <a:srgbClr val="000000"/>
                </a:solidFill>
                <a:latin typeface="Courier New"/>
              </a:rPr>
              <a:t>{}</a:t>
            </a:r>
            <a:endParaRPr lang="en-US" sz="1700" dirty="0"/>
          </a:p>
        </p:txBody>
      </p:sp>
      <p:sp>
        <p:nvSpPr>
          <p:cNvPr id="3" name="Slide Number Placeholder 2"/>
          <p:cNvSpPr>
            <a:spLocks noGrp="1"/>
          </p:cNvSpPr>
          <p:nvPr>
            <p:ph type="sldNum" sz="quarter" idx="12"/>
          </p:nvPr>
        </p:nvSpPr>
        <p:spPr/>
        <p:txBody>
          <a:bodyPr/>
          <a:lstStyle/>
          <a:p>
            <a:fld id="{FBD09BE4-F894-564E-A97D-A1981632AA78}" type="slidenum">
              <a:rPr lang="en-US" smtClean="0"/>
              <a:t>8</a:t>
            </a:fld>
            <a:endParaRPr lang="en-US"/>
          </a:p>
        </p:txBody>
      </p:sp>
      <p:sp>
        <p:nvSpPr>
          <p:cNvPr id="6" name="Oval 5"/>
          <p:cNvSpPr/>
          <p:nvPr/>
        </p:nvSpPr>
        <p:spPr>
          <a:xfrm>
            <a:off x="9071430" y="2587170"/>
            <a:ext cx="914400" cy="914400"/>
          </a:xfrm>
          <a:prstGeom prst="ellipse">
            <a:avLst/>
          </a:prstGeom>
          <a:solidFill>
            <a:sysClr val="window" lastClr="FFFFFF"/>
          </a:solidFill>
          <a:ln w="25400" cap="flat" cmpd="sng" algn="ctr">
            <a:solidFill>
              <a:srgbClr val="00B05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Gill Sans MT" charset="0"/>
                <a:ea typeface="Gill Sans MT" charset="0"/>
                <a:cs typeface="Gill Sans MT" charset="0"/>
              </a:rPr>
              <a:t>Main</a:t>
            </a:r>
            <a:endParaRPr kumimoji="0" lang="en-US" sz="1600" b="0" i="0" u="none" strike="noStrike" kern="0" cap="none" spc="0" normalizeH="0" baseline="0" noProof="0" dirty="0">
              <a:ln>
                <a:noFill/>
              </a:ln>
              <a:solidFill>
                <a:sysClr val="windowText" lastClr="000000"/>
              </a:solidFill>
              <a:effectLst/>
              <a:uLnTx/>
              <a:uFillTx/>
              <a:latin typeface="Gill Sans MT" charset="0"/>
              <a:ea typeface="Gill Sans MT" charset="0"/>
              <a:cs typeface="Gill Sans MT" charset="0"/>
            </a:endParaRPr>
          </a:p>
        </p:txBody>
      </p:sp>
      <p:cxnSp>
        <p:nvCxnSpPr>
          <p:cNvPr id="7" name="Straight Arrow Connector 6"/>
          <p:cNvCxnSpPr/>
          <p:nvPr/>
        </p:nvCxnSpPr>
        <p:spPr>
          <a:xfrm flipH="1">
            <a:off x="9528630" y="4949370"/>
            <a:ext cx="9144" cy="533400"/>
          </a:xfrm>
          <a:prstGeom prst="straightConnector1">
            <a:avLst/>
          </a:prstGeom>
          <a:noFill/>
          <a:ln w="28575" cap="flat" cmpd="sng" algn="ctr">
            <a:solidFill>
              <a:srgbClr val="8064A2"/>
            </a:solidFill>
            <a:prstDash val="solid"/>
            <a:tailEnd type="arrow"/>
          </a:ln>
          <a:effectLst/>
        </p:spPr>
      </p:cxnSp>
      <p:cxnSp>
        <p:nvCxnSpPr>
          <p:cNvPr id="8" name="Straight Arrow Connector 7"/>
          <p:cNvCxnSpPr/>
          <p:nvPr/>
        </p:nvCxnSpPr>
        <p:spPr>
          <a:xfrm>
            <a:off x="9528630" y="3501570"/>
            <a:ext cx="9144" cy="533400"/>
          </a:xfrm>
          <a:prstGeom prst="straightConnector1">
            <a:avLst/>
          </a:prstGeom>
          <a:noFill/>
          <a:ln w="28575" cap="flat" cmpd="sng" algn="ctr">
            <a:solidFill>
              <a:srgbClr val="8064A2"/>
            </a:solidFill>
            <a:prstDash val="solid"/>
            <a:tailEnd type="arrow"/>
          </a:ln>
          <a:effectLst/>
        </p:spPr>
      </p:cxnSp>
      <p:sp>
        <p:nvSpPr>
          <p:cNvPr id="9" name="Oval 8"/>
          <p:cNvSpPr/>
          <p:nvPr/>
        </p:nvSpPr>
        <p:spPr>
          <a:xfrm>
            <a:off x="9080574" y="4034970"/>
            <a:ext cx="914400" cy="914400"/>
          </a:xfrm>
          <a:prstGeom prst="ellipse">
            <a:avLst/>
          </a:prstGeom>
          <a:solidFill>
            <a:sysClr val="window" lastClr="FFFFFF"/>
          </a:solidFill>
          <a:ln w="254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Gill Sans MT" charset="0"/>
                <a:ea typeface="Gill Sans MT" charset="0"/>
                <a:cs typeface="Gill Sans MT" charset="0"/>
              </a:rPr>
              <a:t>List</a:t>
            </a:r>
            <a:endParaRPr kumimoji="0" lang="en-US" sz="1600" b="0" i="0" u="none" strike="noStrike" kern="0" cap="none" spc="0" normalizeH="0" baseline="0" noProof="0" dirty="0">
              <a:ln>
                <a:noFill/>
              </a:ln>
              <a:solidFill>
                <a:sysClr val="windowText" lastClr="000000"/>
              </a:solidFill>
              <a:effectLst/>
              <a:uLnTx/>
              <a:uFillTx/>
              <a:latin typeface="Gill Sans MT" charset="0"/>
              <a:ea typeface="Gill Sans MT" charset="0"/>
              <a:cs typeface="Gill Sans MT" charset="0"/>
            </a:endParaRPr>
          </a:p>
        </p:txBody>
      </p:sp>
      <p:sp>
        <p:nvSpPr>
          <p:cNvPr id="10" name="Oval 9"/>
          <p:cNvSpPr/>
          <p:nvPr/>
        </p:nvSpPr>
        <p:spPr>
          <a:xfrm>
            <a:off x="9071430" y="5482770"/>
            <a:ext cx="914400" cy="914400"/>
          </a:xfrm>
          <a:prstGeom prst="ellipse">
            <a:avLst/>
          </a:prstGeom>
          <a:solidFill>
            <a:sysClr val="window" lastClr="FFFFFF"/>
          </a:solidFill>
          <a:ln w="25400"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Gill Sans MT" charset="0"/>
                <a:ea typeface="Gill Sans MT" charset="0"/>
                <a:cs typeface="Gill Sans MT" charset="0"/>
              </a:rPr>
              <a:t>Entry</a:t>
            </a:r>
            <a:endParaRPr kumimoji="0" lang="en-US" sz="1600" b="0" i="0" u="none" strike="noStrike" kern="0" cap="none" spc="0" normalizeH="0" baseline="0" noProof="0" dirty="0">
              <a:ln>
                <a:noFill/>
              </a:ln>
              <a:solidFill>
                <a:sysClr val="windowText" lastClr="000000"/>
              </a:solidFill>
              <a:effectLst/>
              <a:uLnTx/>
              <a:uFillTx/>
              <a:latin typeface="Gill Sans MT" charset="0"/>
              <a:ea typeface="Gill Sans MT" charset="0"/>
              <a:cs typeface="Gill Sans MT" charset="0"/>
            </a:endParaRPr>
          </a:p>
        </p:txBody>
      </p:sp>
      <p:sp>
        <p:nvSpPr>
          <p:cNvPr id="11" name="TextBox 10"/>
          <p:cNvSpPr txBox="1"/>
          <p:nvPr/>
        </p:nvSpPr>
        <p:spPr>
          <a:xfrm>
            <a:off x="8443135" y="1825170"/>
            <a:ext cx="2228495" cy="584775"/>
          </a:xfrm>
          <a:prstGeom prst="rect">
            <a:avLst/>
          </a:prstGeom>
          <a:noFill/>
        </p:spPr>
        <p:txBody>
          <a:bodyPr wrap="none" rtlCol="0">
            <a:spAutoFit/>
          </a:bodyPr>
          <a:lstStyle/>
          <a:p>
            <a:r>
              <a:rPr lang="en-US" sz="3200" dirty="0" smtClean="0">
                <a:latin typeface="Gill Sans" charset="0"/>
                <a:ea typeface="Gill Sans" charset="0"/>
                <a:cs typeface="Gill Sans" charset="0"/>
              </a:rPr>
              <a:t>Class-based </a:t>
            </a:r>
            <a:endParaRPr lang="en-US" sz="3200" dirty="0">
              <a:latin typeface="Gill Sans" charset="0"/>
              <a:ea typeface="Gill Sans" charset="0"/>
              <a:cs typeface="Gill Sans" charset="0"/>
            </a:endParaRPr>
          </a:p>
        </p:txBody>
      </p:sp>
      <p:sp>
        <p:nvSpPr>
          <p:cNvPr id="13" name="Rounded Rectangle 12"/>
          <p:cNvSpPr/>
          <p:nvPr/>
        </p:nvSpPr>
        <p:spPr>
          <a:xfrm>
            <a:off x="349473" y="1406872"/>
            <a:ext cx="4179665" cy="3150841"/>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4" name="Rounded Rectangle 13"/>
          <p:cNvSpPr/>
          <p:nvPr/>
        </p:nvSpPr>
        <p:spPr>
          <a:xfrm>
            <a:off x="366703" y="4710467"/>
            <a:ext cx="4162435" cy="1390296"/>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6" name="Rounded Rectangle 15"/>
          <p:cNvSpPr/>
          <p:nvPr/>
        </p:nvSpPr>
        <p:spPr>
          <a:xfrm>
            <a:off x="349473" y="6329717"/>
            <a:ext cx="4179665" cy="413993"/>
          </a:xfrm>
          <a:prstGeom prst="roundRect">
            <a:avLst>
              <a:gd name="adj" fmla="val 3664"/>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41690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9" grpId="0" animBg="1"/>
      <p:bldP spid="10" grpId="0" animBg="1"/>
      <p:bldP spid="13" grpId="0" animBg="1"/>
      <p:bldP spid="14" grpId="0" animBg="1"/>
      <p:bldP spid="16"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80</a:t>
            </a:fld>
            <a:endParaRPr lang="en-US" dirty="0"/>
          </a:p>
        </p:txBody>
      </p:sp>
      <p:sp>
        <p:nvSpPr>
          <p:cNvPr id="4" name="Title 3"/>
          <p:cNvSpPr>
            <a:spLocks noGrp="1"/>
          </p:cNvSpPr>
          <p:nvPr>
            <p:ph type="title"/>
          </p:nvPr>
        </p:nvSpPr>
        <p:spPr/>
        <p:txBody>
          <a:bodyPr>
            <a:normAutofit fontScale="90000"/>
          </a:bodyPr>
          <a:lstStyle/>
          <a:p>
            <a:r>
              <a:rPr lang="en-US" dirty="0" smtClean="0"/>
              <a:t>Approximated Creator Graph with Escape Analysis Presence </a:t>
            </a:r>
            <a:endParaRPr lang="en-US" dirty="0"/>
          </a:p>
        </p:txBody>
      </p:sp>
      <p:sp>
        <p:nvSpPr>
          <p:cNvPr id="31" name="Oval 30"/>
          <p:cNvSpPr/>
          <p:nvPr/>
        </p:nvSpPr>
        <p:spPr>
          <a:xfrm>
            <a:off x="3941909" y="225348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33" name="Rounded Rectangle 32"/>
          <p:cNvSpPr/>
          <p:nvPr/>
        </p:nvSpPr>
        <p:spPr>
          <a:xfrm>
            <a:off x="4526280" y="2325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35" name="Oval 34"/>
          <p:cNvSpPr/>
          <p:nvPr/>
        </p:nvSpPr>
        <p:spPr>
          <a:xfrm>
            <a:off x="7553789" y="225348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36" name="Rounded Rectangle 35"/>
          <p:cNvSpPr/>
          <p:nvPr/>
        </p:nvSpPr>
        <p:spPr>
          <a:xfrm>
            <a:off x="6867144" y="2325792"/>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37" name="Oval 36"/>
          <p:cNvSpPr/>
          <p:nvPr/>
        </p:nvSpPr>
        <p:spPr>
          <a:xfrm>
            <a:off x="3429001" y="3834553"/>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38" name="Rounded Rectangle 37"/>
          <p:cNvSpPr/>
          <p:nvPr/>
        </p:nvSpPr>
        <p:spPr>
          <a:xfrm>
            <a:off x="4014216" y="390686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39" name="Rounded Rectangle 38"/>
          <p:cNvSpPr/>
          <p:nvPr/>
        </p:nvSpPr>
        <p:spPr>
          <a:xfrm>
            <a:off x="4745736" y="3906860"/>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40" name="Oval 39"/>
          <p:cNvSpPr/>
          <p:nvPr/>
        </p:nvSpPr>
        <p:spPr>
          <a:xfrm>
            <a:off x="8037577" y="3862830"/>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41" name="Rounded Rectangle 40"/>
          <p:cNvSpPr/>
          <p:nvPr/>
        </p:nvSpPr>
        <p:spPr>
          <a:xfrm>
            <a:off x="6647688" y="3935137"/>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42" name="Rounded Rectangle 41"/>
          <p:cNvSpPr/>
          <p:nvPr/>
        </p:nvSpPr>
        <p:spPr>
          <a:xfrm>
            <a:off x="7379208" y="3935137"/>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43" name="Oval 42"/>
          <p:cNvSpPr/>
          <p:nvPr/>
        </p:nvSpPr>
        <p:spPr>
          <a:xfrm>
            <a:off x="5724989" y="5325025"/>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44" name="Rounded Rectangle 43"/>
          <p:cNvSpPr/>
          <p:nvPr/>
        </p:nvSpPr>
        <p:spPr>
          <a:xfrm>
            <a:off x="6355080" y="5398176"/>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      e1/L2/m2</a:t>
            </a:r>
          </a:p>
        </p:txBody>
      </p:sp>
      <p:sp>
        <p:nvSpPr>
          <p:cNvPr id="45" name="Rounded Rectangle 44"/>
          <p:cNvSpPr/>
          <p:nvPr/>
        </p:nvSpPr>
        <p:spPr>
          <a:xfrm>
            <a:off x="3721608" y="5397332"/>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      e1/L1/m2</a:t>
            </a:r>
          </a:p>
        </p:txBody>
      </p:sp>
      <p:cxnSp>
        <p:nvCxnSpPr>
          <p:cNvPr id="47" name="Straight Arrow Connector 46"/>
          <p:cNvCxnSpPr>
            <a:stCxn id="33" idx="2"/>
            <a:endCxn id="38" idx="0"/>
          </p:cNvCxnSpPr>
          <p:nvPr/>
        </p:nvCxnSpPr>
        <p:spPr>
          <a:xfrm flipH="1">
            <a:off x="4379976" y="2838700"/>
            <a:ext cx="512064" cy="1068160"/>
          </a:xfrm>
          <a:prstGeom prst="straightConnector1">
            <a:avLst/>
          </a:prstGeom>
          <a:noFill/>
          <a:ln w="28575" cap="flat" cmpd="sng" algn="ctr">
            <a:solidFill>
              <a:srgbClr val="8064A2"/>
            </a:solidFill>
            <a:prstDash val="solid"/>
            <a:tailEnd type="arrow"/>
          </a:ln>
          <a:effectLst/>
        </p:spPr>
      </p:cxnSp>
      <p:cxnSp>
        <p:nvCxnSpPr>
          <p:cNvPr id="48" name="Straight Arrow Connector 47"/>
          <p:cNvCxnSpPr>
            <a:stCxn id="36" idx="2"/>
            <a:endCxn id="42" idx="0"/>
          </p:cNvCxnSpPr>
          <p:nvPr/>
        </p:nvCxnSpPr>
        <p:spPr>
          <a:xfrm>
            <a:off x="7232904" y="2838701"/>
            <a:ext cx="512064" cy="1096437"/>
          </a:xfrm>
          <a:prstGeom prst="straightConnector1">
            <a:avLst/>
          </a:prstGeom>
          <a:noFill/>
          <a:ln w="28575" cap="flat" cmpd="sng" algn="ctr">
            <a:solidFill>
              <a:srgbClr val="8064A2"/>
            </a:solidFill>
            <a:prstDash val="solid"/>
            <a:tailEnd type="arrow"/>
          </a:ln>
          <a:effectLst/>
        </p:spPr>
      </p:cxnSp>
      <p:cxnSp>
        <p:nvCxnSpPr>
          <p:cNvPr id="49" name="Straight Arrow Connector 48"/>
          <p:cNvCxnSpPr>
            <a:stCxn id="36" idx="2"/>
            <a:endCxn id="39" idx="0"/>
          </p:cNvCxnSpPr>
          <p:nvPr/>
        </p:nvCxnSpPr>
        <p:spPr>
          <a:xfrm flipH="1">
            <a:off x="5111496" y="2838700"/>
            <a:ext cx="2121408" cy="1068160"/>
          </a:xfrm>
          <a:prstGeom prst="straightConnector1">
            <a:avLst/>
          </a:prstGeom>
          <a:noFill/>
          <a:ln w="28575" cap="flat" cmpd="sng" algn="ctr">
            <a:solidFill>
              <a:srgbClr val="8064A2"/>
            </a:solidFill>
            <a:prstDash val="solid"/>
            <a:tailEnd type="arrow"/>
          </a:ln>
          <a:effectLst/>
        </p:spPr>
      </p:cxnSp>
      <p:cxnSp>
        <p:nvCxnSpPr>
          <p:cNvPr id="50" name="Straight Arrow Connector 49"/>
          <p:cNvCxnSpPr>
            <a:stCxn id="33" idx="2"/>
            <a:endCxn id="41" idx="0"/>
          </p:cNvCxnSpPr>
          <p:nvPr/>
        </p:nvCxnSpPr>
        <p:spPr>
          <a:xfrm>
            <a:off x="4892040" y="2838701"/>
            <a:ext cx="2121408" cy="1096437"/>
          </a:xfrm>
          <a:prstGeom prst="straightConnector1">
            <a:avLst/>
          </a:prstGeom>
          <a:noFill/>
          <a:ln w="28575" cap="flat" cmpd="sng" algn="ctr">
            <a:solidFill>
              <a:srgbClr val="8064A2"/>
            </a:solidFill>
            <a:prstDash val="solid"/>
            <a:tailEnd type="arrow"/>
          </a:ln>
          <a:effectLst/>
        </p:spPr>
      </p:cxnSp>
      <p:cxnSp>
        <p:nvCxnSpPr>
          <p:cNvPr id="51" name="Straight Arrow Connector 50"/>
          <p:cNvCxnSpPr>
            <a:stCxn id="39" idx="2"/>
          </p:cNvCxnSpPr>
          <p:nvPr/>
        </p:nvCxnSpPr>
        <p:spPr>
          <a:xfrm>
            <a:off x="5111496" y="4419768"/>
            <a:ext cx="73152" cy="978408"/>
          </a:xfrm>
          <a:prstGeom prst="straightConnector1">
            <a:avLst/>
          </a:prstGeom>
          <a:noFill/>
          <a:ln w="28575" cap="flat" cmpd="sng" algn="ctr">
            <a:solidFill>
              <a:srgbClr val="8064A2"/>
            </a:solidFill>
            <a:prstDash val="solid"/>
            <a:tailEnd type="arrow"/>
          </a:ln>
          <a:effectLst/>
        </p:spPr>
      </p:cxnSp>
      <p:cxnSp>
        <p:nvCxnSpPr>
          <p:cNvPr id="52" name="Straight Arrow Connector 51"/>
          <p:cNvCxnSpPr>
            <a:stCxn id="38" idx="2"/>
          </p:cNvCxnSpPr>
          <p:nvPr/>
        </p:nvCxnSpPr>
        <p:spPr>
          <a:xfrm>
            <a:off x="4379976" y="4419768"/>
            <a:ext cx="73152" cy="978408"/>
          </a:xfrm>
          <a:prstGeom prst="straightConnector1">
            <a:avLst/>
          </a:prstGeom>
          <a:noFill/>
          <a:ln w="28575" cap="flat" cmpd="sng" algn="ctr">
            <a:solidFill>
              <a:srgbClr val="8064A2"/>
            </a:solidFill>
            <a:prstDash val="solid"/>
            <a:tailEnd type="arrow"/>
          </a:ln>
          <a:effectLst/>
        </p:spPr>
      </p:cxnSp>
      <p:cxnSp>
        <p:nvCxnSpPr>
          <p:cNvPr id="53" name="Straight Arrow Connector 52"/>
          <p:cNvCxnSpPr>
            <a:stCxn id="42" idx="2"/>
          </p:cNvCxnSpPr>
          <p:nvPr/>
        </p:nvCxnSpPr>
        <p:spPr>
          <a:xfrm flipH="1">
            <a:off x="7671816" y="4448046"/>
            <a:ext cx="73152" cy="950131"/>
          </a:xfrm>
          <a:prstGeom prst="straightConnector1">
            <a:avLst/>
          </a:prstGeom>
          <a:noFill/>
          <a:ln w="28575" cap="flat" cmpd="sng" algn="ctr">
            <a:solidFill>
              <a:srgbClr val="8064A2"/>
            </a:solidFill>
            <a:prstDash val="solid"/>
            <a:tailEnd type="arrow"/>
          </a:ln>
          <a:effectLst/>
        </p:spPr>
      </p:cxnSp>
      <p:cxnSp>
        <p:nvCxnSpPr>
          <p:cNvPr id="54" name="Straight Arrow Connector 53"/>
          <p:cNvCxnSpPr>
            <a:stCxn id="41" idx="2"/>
          </p:cNvCxnSpPr>
          <p:nvPr/>
        </p:nvCxnSpPr>
        <p:spPr>
          <a:xfrm flipH="1">
            <a:off x="6940296" y="4448046"/>
            <a:ext cx="73152" cy="950131"/>
          </a:xfrm>
          <a:prstGeom prst="straightConnector1">
            <a:avLst/>
          </a:prstGeom>
          <a:noFill/>
          <a:ln w="28575" cap="flat" cmpd="sng" algn="ctr">
            <a:solidFill>
              <a:srgbClr val="8064A2"/>
            </a:solidFill>
            <a:prstDash val="solid"/>
            <a:tailEnd type="arrow"/>
          </a:ln>
          <a:effectLst/>
        </p:spPr>
      </p:cxnSp>
      <p:cxnSp>
        <p:nvCxnSpPr>
          <p:cNvPr id="55" name="Straight Connector 54"/>
          <p:cNvCxnSpPr/>
          <p:nvPr/>
        </p:nvCxnSpPr>
        <p:spPr>
          <a:xfrm>
            <a:off x="4779264" y="5255527"/>
            <a:ext cx="0" cy="877824"/>
          </a:xfrm>
          <a:prstGeom prst="line">
            <a:avLst/>
          </a:prstGeom>
          <a:noFill/>
          <a:ln w="28575" cap="flat" cmpd="sng" algn="ctr">
            <a:solidFill>
              <a:srgbClr val="00B050"/>
            </a:solidFill>
            <a:prstDash val="sysDash"/>
          </a:ln>
          <a:effectLst/>
        </p:spPr>
      </p:cxnSp>
      <p:cxnSp>
        <p:nvCxnSpPr>
          <p:cNvPr id="56" name="Straight Connector 55"/>
          <p:cNvCxnSpPr/>
          <p:nvPr/>
        </p:nvCxnSpPr>
        <p:spPr>
          <a:xfrm>
            <a:off x="7412736" y="5255527"/>
            <a:ext cx="0" cy="877824"/>
          </a:xfrm>
          <a:prstGeom prst="line">
            <a:avLst/>
          </a:prstGeom>
          <a:noFill/>
          <a:ln w="28575" cap="flat" cmpd="sng" algn="ctr">
            <a:solidFill>
              <a:srgbClr val="00B050"/>
            </a:solidFill>
            <a:prstDash val="sysDash"/>
          </a:ln>
          <a:effectLst/>
        </p:spPr>
      </p:cxnSp>
    </p:spTree>
    <p:extLst>
      <p:ext uri="{BB962C8B-B14F-4D97-AF65-F5344CB8AC3E}">
        <p14:creationId xmlns:p14="http://schemas.microsoft.com/office/powerpoint/2010/main" val="1443155027"/>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lvl="0"/>
            <a:r>
              <a:rPr lang="en-US" dirty="0" smtClean="0"/>
              <a:t>An </a:t>
            </a:r>
            <a:r>
              <a:rPr lang="en-US" i="1" dirty="0" smtClean="0"/>
              <a:t>Owned</a:t>
            </a:r>
            <a:r>
              <a:rPr lang="en-US" dirty="0" smtClean="0"/>
              <a:t> allocation site is a site whose objects are only ever accessed by their </a:t>
            </a:r>
            <a:r>
              <a:rPr lang="en-US" i="1" dirty="0" smtClean="0"/>
              <a:t>creator</a:t>
            </a:r>
            <a:r>
              <a:rPr lang="en-US" dirty="0" smtClean="0"/>
              <a:t> objects. </a:t>
            </a:r>
          </a:p>
          <a:p>
            <a:pPr lvl="1"/>
            <a:r>
              <a:rPr lang="en-US" dirty="0">
                <a:solidFill>
                  <a:srgbClr val="00B050"/>
                </a:solidFill>
              </a:rPr>
              <a:t>H</a:t>
            </a:r>
            <a:r>
              <a:rPr lang="en-US" dirty="0" smtClean="0">
                <a:solidFill>
                  <a:srgbClr val="00B050"/>
                </a:solidFill>
              </a:rPr>
              <a:t>ence, Non-escaping allocation sites are Owned</a:t>
            </a:r>
          </a:p>
          <a:p>
            <a:pPr lvl="1"/>
            <a:r>
              <a:rPr lang="en-US" dirty="0">
                <a:solidFill>
                  <a:srgbClr val="00B050"/>
                </a:solidFill>
              </a:rPr>
              <a:t>P</a:t>
            </a:r>
            <a:r>
              <a:rPr lang="en-US" dirty="0" smtClean="0">
                <a:solidFill>
                  <a:srgbClr val="00B050"/>
                </a:solidFill>
              </a:rPr>
              <a:t>art of the creator’s data structure </a:t>
            </a:r>
          </a:p>
          <a:p>
            <a:pPr lvl="0"/>
            <a:r>
              <a:rPr lang="en-US" dirty="0" smtClean="0"/>
              <a:t>An </a:t>
            </a:r>
            <a:r>
              <a:rPr lang="en-US" i="1" dirty="0" smtClean="0"/>
              <a:t>Assigned</a:t>
            </a:r>
            <a:r>
              <a:rPr lang="en-US" dirty="0" smtClean="0"/>
              <a:t> allocation site is a site that created at least one object that interacts with another object other than its </a:t>
            </a:r>
            <a:r>
              <a:rPr lang="en-US" i="1" dirty="0" smtClean="0"/>
              <a:t>creator</a:t>
            </a:r>
            <a:r>
              <a:rPr lang="en-US" dirty="0" smtClean="0"/>
              <a:t>.</a:t>
            </a:r>
          </a:p>
          <a:p>
            <a:endParaRPr lang="en-US" dirty="0" smtClean="0"/>
          </a:p>
        </p:txBody>
      </p:sp>
      <p:sp>
        <p:nvSpPr>
          <p:cNvPr id="3" name="Slide Number Placeholder 2"/>
          <p:cNvSpPr>
            <a:spLocks noGrp="1"/>
          </p:cNvSpPr>
          <p:nvPr>
            <p:ph type="sldNum" sz="quarter" idx="12"/>
          </p:nvPr>
        </p:nvSpPr>
        <p:spPr/>
        <p:txBody>
          <a:bodyPr/>
          <a:lstStyle/>
          <a:p>
            <a:fld id="{33F00C97-2709-48A3-8F44-7E15E9D35E72}" type="slidenum">
              <a:rPr lang="en-US" smtClean="0"/>
              <a:pPr/>
              <a:t>81</a:t>
            </a:fld>
            <a:endParaRPr lang="en-US" dirty="0"/>
          </a:p>
        </p:txBody>
      </p:sp>
      <p:sp>
        <p:nvSpPr>
          <p:cNvPr id="4" name="Title 3"/>
          <p:cNvSpPr>
            <a:spLocks noGrp="1"/>
          </p:cNvSpPr>
          <p:nvPr>
            <p:ph type="title"/>
          </p:nvPr>
        </p:nvSpPr>
        <p:spPr/>
        <p:txBody>
          <a:bodyPr/>
          <a:lstStyle/>
          <a:p>
            <a:r>
              <a:rPr lang="en-US" dirty="0" smtClean="0"/>
              <a:t>Assigned VS Owned Allocation </a:t>
            </a:r>
            <a:r>
              <a:rPr lang="en-US" dirty="0"/>
              <a:t>S</a:t>
            </a:r>
            <a:r>
              <a:rPr lang="en-US" dirty="0" smtClean="0"/>
              <a:t>ites</a:t>
            </a:r>
            <a:endParaRPr lang="en-US" dirty="0"/>
          </a:p>
        </p:txBody>
      </p:sp>
    </p:spTree>
    <p:extLst>
      <p:ext uri="{BB962C8B-B14F-4D97-AF65-F5344CB8AC3E}">
        <p14:creationId xmlns:p14="http://schemas.microsoft.com/office/powerpoint/2010/main" val="192713458"/>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33F00C97-2709-48A3-8F44-7E15E9D35E72}" type="slidenum">
              <a:rPr lang="en-US" smtClean="0"/>
              <a:pPr/>
              <a:t>82</a:t>
            </a:fld>
            <a:endParaRPr lang="en-US" dirty="0"/>
          </a:p>
        </p:txBody>
      </p:sp>
      <p:sp>
        <p:nvSpPr>
          <p:cNvPr id="4" name="Title 3"/>
          <p:cNvSpPr>
            <a:spLocks noGrp="1"/>
          </p:cNvSpPr>
          <p:nvPr>
            <p:ph type="title"/>
          </p:nvPr>
        </p:nvSpPr>
        <p:spPr/>
        <p:txBody>
          <a:bodyPr/>
          <a:lstStyle/>
          <a:p>
            <a:r>
              <a:rPr lang="en-US" dirty="0" smtClean="0"/>
              <a:t>Examples</a:t>
            </a:r>
            <a:endParaRPr lang="en-US" dirty="0"/>
          </a:p>
        </p:txBody>
      </p:sp>
      <p:sp>
        <p:nvSpPr>
          <p:cNvPr id="88" name="TextBox 87"/>
          <p:cNvSpPr txBox="1"/>
          <p:nvPr/>
        </p:nvSpPr>
        <p:spPr>
          <a:xfrm>
            <a:off x="8726728" y="5143274"/>
            <a:ext cx="1255472" cy="646331"/>
          </a:xfrm>
          <a:prstGeom prst="rect">
            <a:avLst/>
          </a:prstGeom>
          <a:solidFill>
            <a:sysClr val="window" lastClr="FFFFFF"/>
          </a:solidFill>
          <a:ln w="25400" cap="flat" cmpd="sng" algn="ctr">
            <a:solidFill>
              <a:srgbClr val="F79646"/>
            </a:solidFill>
            <a:prstDash val="solid"/>
          </a:ln>
          <a:effectLst/>
        </p:spPr>
        <p:txBody>
          <a:bodyPr wrap="none" rtlCol="0">
            <a:spAutoFit/>
          </a:bodyPr>
          <a:lstStyle/>
          <a:p>
            <a:pPr>
              <a:defRPr/>
            </a:pPr>
            <a:r>
              <a:rPr lang="en-US" b="1" kern="0" dirty="0">
                <a:solidFill>
                  <a:sysClr val="windowText" lastClr="000000"/>
                </a:solidFill>
                <a:latin typeface="Calibri"/>
              </a:rPr>
              <a:t>A: </a:t>
            </a:r>
            <a:r>
              <a:rPr lang="en-US" kern="0" dirty="0">
                <a:solidFill>
                  <a:sysClr val="windowText" lastClr="000000"/>
                </a:solidFill>
                <a:latin typeface="Calibri"/>
              </a:rPr>
              <a:t>assigned</a:t>
            </a:r>
          </a:p>
          <a:p>
            <a:pPr>
              <a:defRPr/>
            </a:pPr>
            <a:r>
              <a:rPr lang="en-US" b="1" kern="0" dirty="0">
                <a:solidFill>
                  <a:sysClr val="windowText" lastClr="000000"/>
                </a:solidFill>
                <a:latin typeface="Calibri"/>
              </a:rPr>
              <a:t>O: </a:t>
            </a:r>
            <a:r>
              <a:rPr lang="en-US" kern="0" dirty="0">
                <a:solidFill>
                  <a:sysClr val="windowText" lastClr="000000"/>
                </a:solidFill>
                <a:latin typeface="Calibri"/>
              </a:rPr>
              <a:t>owned</a:t>
            </a:r>
          </a:p>
        </p:txBody>
      </p:sp>
      <p:sp>
        <p:nvSpPr>
          <p:cNvPr id="89" name="TextBox 88"/>
          <p:cNvSpPr txBox="1"/>
          <p:nvPr/>
        </p:nvSpPr>
        <p:spPr>
          <a:xfrm>
            <a:off x="5850536" y="5251180"/>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0" name="TextBox 89"/>
          <p:cNvSpPr txBox="1"/>
          <p:nvPr/>
        </p:nvSpPr>
        <p:spPr>
          <a:xfrm>
            <a:off x="8666457" y="396080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1" name="TextBox 90"/>
          <p:cNvSpPr txBox="1"/>
          <p:nvPr/>
        </p:nvSpPr>
        <p:spPr>
          <a:xfrm>
            <a:off x="3063015" y="3960804"/>
            <a:ext cx="340158" cy="369332"/>
          </a:xfrm>
          <a:prstGeom prst="rect">
            <a:avLst/>
          </a:prstGeom>
          <a:noFill/>
        </p:spPr>
        <p:txBody>
          <a:bodyPr wrap="none" rtlCol="0">
            <a:spAutoFit/>
          </a:bodyPr>
          <a:lstStyle/>
          <a:p>
            <a:pPr>
              <a:defRPr/>
            </a:pPr>
            <a:r>
              <a:rPr lang="en-US" b="1" kern="0" dirty="0">
                <a:solidFill>
                  <a:sysClr val="windowText" lastClr="000000"/>
                </a:solidFill>
              </a:rPr>
              <a:t>O</a:t>
            </a:r>
          </a:p>
        </p:txBody>
      </p:sp>
      <p:sp>
        <p:nvSpPr>
          <p:cNvPr id="92" name="TextBox 91"/>
          <p:cNvSpPr txBox="1"/>
          <p:nvPr/>
        </p:nvSpPr>
        <p:spPr>
          <a:xfrm>
            <a:off x="3606599" y="2351460"/>
            <a:ext cx="268224" cy="369332"/>
          </a:xfrm>
          <a:prstGeom prst="rect">
            <a:avLst/>
          </a:prstGeom>
          <a:noFill/>
        </p:spPr>
        <p:txBody>
          <a:bodyPr wrap="square" rtlCol="0">
            <a:spAutoFit/>
          </a:bodyPr>
          <a:lstStyle/>
          <a:p>
            <a:pPr>
              <a:defRPr/>
            </a:pPr>
            <a:r>
              <a:rPr lang="en-US" b="1" kern="0" dirty="0">
                <a:solidFill>
                  <a:sysClr val="windowText" lastClr="000000"/>
                </a:solidFill>
              </a:rPr>
              <a:t>A</a:t>
            </a:r>
          </a:p>
        </p:txBody>
      </p:sp>
      <p:sp>
        <p:nvSpPr>
          <p:cNvPr id="93" name="TextBox 92"/>
          <p:cNvSpPr txBox="1"/>
          <p:nvPr/>
        </p:nvSpPr>
        <p:spPr>
          <a:xfrm>
            <a:off x="8225287" y="2351460"/>
            <a:ext cx="324128" cy="369332"/>
          </a:xfrm>
          <a:prstGeom prst="rect">
            <a:avLst/>
          </a:prstGeom>
          <a:noFill/>
        </p:spPr>
        <p:txBody>
          <a:bodyPr wrap="none" rtlCol="0">
            <a:spAutoFit/>
          </a:bodyPr>
          <a:lstStyle/>
          <a:p>
            <a:pPr>
              <a:defRPr/>
            </a:pPr>
            <a:r>
              <a:rPr lang="en-US" b="1" kern="0" dirty="0">
                <a:solidFill>
                  <a:sysClr val="windowText" lastClr="000000"/>
                </a:solidFill>
              </a:rPr>
              <a:t>A</a:t>
            </a:r>
          </a:p>
        </p:txBody>
      </p:sp>
      <p:sp>
        <p:nvSpPr>
          <p:cNvPr id="127" name="Oval 126"/>
          <p:cNvSpPr/>
          <p:nvPr/>
        </p:nvSpPr>
        <p:spPr>
          <a:xfrm>
            <a:off x="3948625" y="225476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m1</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m1/-</a:t>
            </a:r>
          </a:p>
        </p:txBody>
      </p:sp>
      <p:sp>
        <p:nvSpPr>
          <p:cNvPr id="131" name="Oval 130"/>
          <p:cNvSpPr/>
          <p:nvPr/>
        </p:nvSpPr>
        <p:spPr>
          <a:xfrm>
            <a:off x="7560505" y="225476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m2</a:t>
            </a: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m2/-</a:t>
            </a:r>
          </a:p>
        </p:txBody>
      </p:sp>
      <p:sp>
        <p:nvSpPr>
          <p:cNvPr id="133" name="Oval 132"/>
          <p:cNvSpPr/>
          <p:nvPr/>
        </p:nvSpPr>
        <p:spPr>
          <a:xfrm>
            <a:off x="3435717" y="3835837"/>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L1</a:t>
            </a: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L1/m1</a:t>
            </a: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L1/m2</a:t>
            </a:r>
          </a:p>
        </p:txBody>
      </p:sp>
      <p:sp>
        <p:nvSpPr>
          <p:cNvPr id="136" name="Oval 135"/>
          <p:cNvSpPr/>
          <p:nvPr/>
        </p:nvSpPr>
        <p:spPr>
          <a:xfrm>
            <a:off x="8044293" y="3864114"/>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L2</a:t>
            </a: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L2/m1</a:t>
            </a: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L2/m2</a:t>
            </a:r>
          </a:p>
        </p:txBody>
      </p:sp>
      <p:sp>
        <p:nvSpPr>
          <p:cNvPr id="139" name="Oval 138"/>
          <p:cNvSpPr/>
          <p:nvPr/>
        </p:nvSpPr>
        <p:spPr>
          <a:xfrm>
            <a:off x="5731705" y="5326309"/>
            <a:ext cx="657523" cy="657523"/>
          </a:xfrm>
          <a:prstGeom prst="ellipse">
            <a:avLst/>
          </a:prstGeom>
          <a:solidFill>
            <a:srgbClr val="1F497D">
              <a:lumMod val="20000"/>
              <a:lumOff val="80000"/>
            </a:srgbClr>
          </a:solidFill>
          <a:ln w="25400" cap="flat" cmpd="sng" algn="ctr">
            <a:solidFill>
              <a:srgbClr val="8064A2"/>
            </a:solidFill>
            <a:prstDash val="solid"/>
          </a:ln>
          <a:effectLst/>
        </p:spPr>
        <p:txBody>
          <a:bodyPr rtlCol="0" anchor="ctr"/>
          <a:lstStyle/>
          <a:p>
            <a:pPr algn="ctr">
              <a:defRPr/>
            </a:pPr>
            <a:r>
              <a:rPr lang="en-US" sz="1600" kern="0" dirty="0">
                <a:solidFill>
                  <a:sysClr val="windowText" lastClr="000000"/>
                </a:solidFill>
                <a:latin typeface="Calibri"/>
              </a:rPr>
              <a:t>e1</a:t>
            </a:r>
          </a:p>
        </p:txBody>
      </p:sp>
      <p:sp>
        <p:nvSpPr>
          <p:cNvPr id="140" name="Rounded Rectangle 139"/>
          <p:cNvSpPr/>
          <p:nvPr/>
        </p:nvSpPr>
        <p:spPr>
          <a:xfrm>
            <a:off x="6361796" y="5399460"/>
            <a:ext cx="204825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e1/L2/m1      e1/L2/m2</a:t>
            </a:r>
          </a:p>
        </p:txBody>
      </p:sp>
      <p:sp>
        <p:nvSpPr>
          <p:cNvPr id="141" name="Rounded Rectangle 140"/>
          <p:cNvSpPr/>
          <p:nvPr/>
        </p:nvSpPr>
        <p:spPr>
          <a:xfrm>
            <a:off x="3728324" y="5398616"/>
            <a:ext cx="204825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a:solidFill>
                  <a:sysClr val="windowText" lastClr="000000"/>
                </a:solidFill>
                <a:latin typeface="Calibri"/>
              </a:rPr>
              <a:t>e1/L1/m1      e1/L1/m2</a:t>
            </a: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cxnSp>
        <p:nvCxnSpPr>
          <p:cNvPr id="151" name="Straight Connector 150"/>
          <p:cNvCxnSpPr/>
          <p:nvPr/>
        </p:nvCxnSpPr>
        <p:spPr>
          <a:xfrm>
            <a:off x="4800600" y="5292780"/>
            <a:ext cx="0" cy="877824"/>
          </a:xfrm>
          <a:prstGeom prst="line">
            <a:avLst/>
          </a:prstGeom>
          <a:noFill/>
          <a:ln w="28575" cap="flat" cmpd="sng" algn="ctr">
            <a:solidFill>
              <a:srgbClr val="00B050"/>
            </a:solidFill>
            <a:prstDash val="sysDash"/>
          </a:ln>
          <a:effectLst/>
        </p:spPr>
      </p:cxnSp>
      <p:cxnSp>
        <p:nvCxnSpPr>
          <p:cNvPr id="152" name="Straight Connector 151"/>
          <p:cNvCxnSpPr/>
          <p:nvPr/>
        </p:nvCxnSpPr>
        <p:spPr>
          <a:xfrm>
            <a:off x="7315200" y="5292780"/>
            <a:ext cx="0" cy="877824"/>
          </a:xfrm>
          <a:prstGeom prst="line">
            <a:avLst/>
          </a:prstGeom>
          <a:noFill/>
          <a:ln w="28575" cap="flat" cmpd="sng" algn="ctr">
            <a:solidFill>
              <a:srgbClr val="00B050"/>
            </a:solidFill>
            <a:prstDash val="sysDash"/>
          </a:ln>
          <a:effectLst/>
        </p:spPr>
      </p:cxnSp>
      <p:cxnSp>
        <p:nvCxnSpPr>
          <p:cNvPr id="153" name="Straight Arrow Connector 152"/>
          <p:cNvCxnSpPr/>
          <p:nvPr/>
        </p:nvCxnSpPr>
        <p:spPr>
          <a:xfrm flipH="1">
            <a:off x="4282215" y="2885703"/>
            <a:ext cx="512064" cy="1068160"/>
          </a:xfrm>
          <a:prstGeom prst="straightConnector1">
            <a:avLst/>
          </a:prstGeom>
          <a:noFill/>
          <a:ln w="76200" cap="flat" cmpd="sng" algn="ctr">
            <a:solidFill>
              <a:srgbClr val="00B050"/>
            </a:solidFill>
            <a:prstDash val="solid"/>
            <a:tailEnd type="arrow"/>
          </a:ln>
          <a:effectLst/>
        </p:spPr>
      </p:cxnSp>
      <p:cxnSp>
        <p:nvCxnSpPr>
          <p:cNvPr id="161" name="Straight Arrow Connector 160"/>
          <p:cNvCxnSpPr>
            <a:endCxn id="134" idx="0"/>
          </p:cNvCxnSpPr>
          <p:nvPr/>
        </p:nvCxnSpPr>
        <p:spPr>
          <a:xfrm flipH="1">
            <a:off x="4386693" y="2810864"/>
            <a:ext cx="2486323" cy="1097281"/>
          </a:xfrm>
          <a:prstGeom prst="straightConnector1">
            <a:avLst/>
          </a:prstGeom>
          <a:noFill/>
          <a:ln w="76200" cap="flat" cmpd="sng" algn="ctr">
            <a:solidFill>
              <a:srgbClr val="FF0000"/>
            </a:solidFill>
            <a:prstDash val="solid"/>
            <a:tailEnd type="arrow"/>
          </a:ln>
          <a:effectLst/>
        </p:spPr>
      </p:cxnSp>
      <p:sp>
        <p:nvSpPr>
          <p:cNvPr id="174" name="TextBox 173"/>
          <p:cNvSpPr txBox="1"/>
          <p:nvPr/>
        </p:nvSpPr>
        <p:spPr>
          <a:xfrm>
            <a:off x="3088842" y="3932848"/>
            <a:ext cx="324128" cy="369332"/>
          </a:xfrm>
          <a:prstGeom prst="rect">
            <a:avLst/>
          </a:prstGeom>
          <a:noFill/>
        </p:spPr>
        <p:txBody>
          <a:bodyPr wrap="none" rtlCol="0">
            <a:spAutoFit/>
          </a:bodyPr>
          <a:lstStyle/>
          <a:p>
            <a:pPr>
              <a:defRPr/>
            </a:pPr>
            <a:r>
              <a:rPr lang="en-US" b="1" kern="0" dirty="0">
                <a:solidFill>
                  <a:srgbClr val="FF0000"/>
                </a:solidFill>
              </a:rPr>
              <a:t>A</a:t>
            </a:r>
          </a:p>
        </p:txBody>
      </p:sp>
    </p:spTree>
    <p:extLst>
      <p:ext uri="{BB962C8B-B14F-4D97-AF65-F5344CB8AC3E}">
        <p14:creationId xmlns:p14="http://schemas.microsoft.com/office/powerpoint/2010/main" val="2133626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5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4"/>
                                        </p:tgtEl>
                                        <p:attrNameLst>
                                          <p:attrName>style.visibility</p:attrName>
                                        </p:attrNameLst>
                                      </p:cBhvr>
                                      <p:to>
                                        <p:strVal val="visible"/>
                                      </p:to>
                                    </p:set>
                                  </p:childTnLst>
                                </p:cTn>
                              </p:par>
                              <p:par>
                                <p:cTn id="19" presetID="1" presetClass="exit" presetSubtype="0" fill="hold" grpId="0" nodeType="withEffect">
                                  <p:stCondLst>
                                    <p:cond delay="0"/>
                                  </p:stCondLst>
                                  <p:childTnLst>
                                    <p:set>
                                      <p:cBhvr>
                                        <p:cTn id="20" dur="1" fill="hold">
                                          <p:stCondLst>
                                            <p:cond delay="0"/>
                                          </p:stCondLst>
                                        </p:cTn>
                                        <p:tgtEl>
                                          <p:spTgt spid="91"/>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16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174"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90688"/>
            <a:ext cx="10515600" cy="4329113"/>
          </a:xfrm>
        </p:spPr>
        <p:txBody>
          <a:bodyPr>
            <a:normAutofit fontScale="77500" lnSpcReduction="20000"/>
          </a:bodyPr>
          <a:lstStyle/>
          <a:p>
            <a:r>
              <a:rPr lang="en-US" dirty="0"/>
              <a:t>Both Escape and Creator analyses try to identify allocation </a:t>
            </a:r>
            <a:r>
              <a:rPr lang="en-US" dirty="0" smtClean="0"/>
              <a:t>sites that </a:t>
            </a:r>
            <a:r>
              <a:rPr lang="en-US" dirty="0"/>
              <a:t>create the building parts of data structures</a:t>
            </a:r>
            <a:endParaRPr lang="en-US" dirty="0" smtClean="0"/>
          </a:p>
          <a:p>
            <a:endParaRPr lang="en-US" dirty="0"/>
          </a:p>
          <a:p>
            <a:r>
              <a:rPr lang="en-US" dirty="0"/>
              <a:t>E</a:t>
            </a:r>
            <a:r>
              <a:rPr lang="en-US" dirty="0" smtClean="0"/>
              <a:t>scape analysis</a:t>
            </a:r>
          </a:p>
          <a:p>
            <a:pPr lvl="1"/>
            <a:r>
              <a:rPr lang="en-US" dirty="0" smtClean="0">
                <a:solidFill>
                  <a:srgbClr val="00B050"/>
                </a:solidFill>
              </a:rPr>
              <a:t>Non-escaping</a:t>
            </a:r>
            <a:r>
              <a:rPr lang="en-US" dirty="0" smtClean="0"/>
              <a:t> allocation site? </a:t>
            </a:r>
            <a:r>
              <a:rPr lang="en-US" dirty="0" smtClean="0">
                <a:solidFill>
                  <a:srgbClr val="00B050"/>
                </a:solidFill>
              </a:rPr>
              <a:t>Owned </a:t>
            </a:r>
            <a:r>
              <a:rPr lang="en-US" dirty="0" smtClean="0"/>
              <a:t>/ part of the enclosing object data structure </a:t>
            </a:r>
          </a:p>
          <a:p>
            <a:pPr lvl="1"/>
            <a:r>
              <a:rPr lang="en-US" dirty="0" smtClean="0">
                <a:solidFill>
                  <a:srgbClr val="FF0000"/>
                </a:solidFill>
              </a:rPr>
              <a:t>Escaping </a:t>
            </a:r>
            <a:r>
              <a:rPr lang="en-US" dirty="0" smtClean="0"/>
              <a:t>allocation site?</a:t>
            </a:r>
            <a:r>
              <a:rPr lang="en-US" dirty="0" smtClean="0">
                <a:solidFill>
                  <a:srgbClr val="00B050"/>
                </a:solidFill>
              </a:rPr>
              <a:t> </a:t>
            </a:r>
            <a:r>
              <a:rPr lang="en-US" dirty="0" smtClean="0">
                <a:solidFill>
                  <a:schemeClr val="accent2"/>
                </a:solidFill>
              </a:rPr>
              <a:t>No conclusions</a:t>
            </a:r>
            <a:r>
              <a:rPr lang="en-US" dirty="0" smtClean="0">
                <a:solidFill>
                  <a:srgbClr val="00B050"/>
                </a:solidFill>
              </a:rPr>
              <a:t> </a:t>
            </a:r>
            <a:r>
              <a:rPr lang="en-US" dirty="0" smtClean="0"/>
              <a:t>are made</a:t>
            </a:r>
          </a:p>
          <a:p>
            <a:r>
              <a:rPr lang="en-US" dirty="0"/>
              <a:t>C</a:t>
            </a:r>
            <a:r>
              <a:rPr lang="en-US" dirty="0" smtClean="0"/>
              <a:t>reator analysis</a:t>
            </a:r>
          </a:p>
          <a:p>
            <a:pPr lvl="1"/>
            <a:r>
              <a:rPr lang="en-US" dirty="0" smtClean="0">
                <a:solidFill>
                  <a:srgbClr val="00B050"/>
                </a:solidFill>
              </a:rPr>
              <a:t>Owned</a:t>
            </a:r>
            <a:r>
              <a:rPr lang="en-US" dirty="0" smtClean="0"/>
              <a:t> allocation site?  a part of a the creator data structure</a:t>
            </a:r>
          </a:p>
          <a:p>
            <a:pPr lvl="1"/>
            <a:r>
              <a:rPr lang="en-US" dirty="0" smtClean="0">
                <a:solidFill>
                  <a:srgbClr val="FF0000"/>
                </a:solidFill>
              </a:rPr>
              <a:t>Assigned</a:t>
            </a:r>
            <a:r>
              <a:rPr lang="en-US" dirty="0" smtClean="0"/>
              <a:t> allocation site? Is not a part of the creator data structure </a:t>
            </a:r>
          </a:p>
        </p:txBody>
      </p:sp>
      <p:sp>
        <p:nvSpPr>
          <p:cNvPr id="3" name="Slide Number Placeholder 2"/>
          <p:cNvSpPr>
            <a:spLocks noGrp="1"/>
          </p:cNvSpPr>
          <p:nvPr>
            <p:ph type="sldNum" sz="quarter" idx="12"/>
          </p:nvPr>
        </p:nvSpPr>
        <p:spPr/>
        <p:txBody>
          <a:bodyPr/>
          <a:lstStyle/>
          <a:p>
            <a:fld id="{33F00C97-2709-48A3-8F44-7E15E9D35E72}" type="slidenum">
              <a:rPr lang="en-US" smtClean="0"/>
              <a:pPr/>
              <a:t>83</a:t>
            </a:fld>
            <a:endParaRPr lang="en-US" dirty="0"/>
          </a:p>
        </p:txBody>
      </p:sp>
      <p:sp>
        <p:nvSpPr>
          <p:cNvPr id="4" name="Title 3"/>
          <p:cNvSpPr>
            <a:spLocks noGrp="1"/>
          </p:cNvSpPr>
          <p:nvPr>
            <p:ph type="title"/>
          </p:nvPr>
        </p:nvSpPr>
        <p:spPr/>
        <p:txBody>
          <a:bodyPr>
            <a:normAutofit fontScale="90000"/>
          </a:bodyPr>
          <a:lstStyle/>
          <a:p>
            <a:r>
              <a:rPr lang="en-US" dirty="0" smtClean="0"/>
              <a:t>Identifying Data Structures - Summary</a:t>
            </a:r>
            <a:endParaRPr lang="en-US" dirty="0"/>
          </a:p>
        </p:txBody>
      </p:sp>
    </p:spTree>
    <p:extLst>
      <p:ext uri="{BB962C8B-B14F-4D97-AF65-F5344CB8AC3E}">
        <p14:creationId xmlns:p14="http://schemas.microsoft.com/office/powerpoint/2010/main" val="1561006484"/>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90688"/>
            <a:ext cx="10515600" cy="4329113"/>
          </a:xfrm>
        </p:spPr>
        <p:txBody>
          <a:bodyPr>
            <a:normAutofit fontScale="77500" lnSpcReduction="20000"/>
          </a:bodyPr>
          <a:lstStyle/>
          <a:p>
            <a:r>
              <a:rPr lang="en-US" dirty="0"/>
              <a:t>Both Escape and Creator analyses try to identify allocation </a:t>
            </a:r>
            <a:r>
              <a:rPr lang="en-US" dirty="0" smtClean="0"/>
              <a:t>sites that </a:t>
            </a:r>
            <a:r>
              <a:rPr lang="en-US" dirty="0"/>
              <a:t>create the building parts of data structures</a:t>
            </a:r>
            <a:endParaRPr lang="en-US" dirty="0" smtClean="0"/>
          </a:p>
          <a:p>
            <a:endParaRPr lang="en-US" dirty="0"/>
          </a:p>
          <a:p>
            <a:r>
              <a:rPr lang="en-US" dirty="0"/>
              <a:t>E</a:t>
            </a:r>
            <a:r>
              <a:rPr lang="en-US" dirty="0" smtClean="0"/>
              <a:t>scape analysis</a:t>
            </a:r>
          </a:p>
          <a:p>
            <a:pPr lvl="1"/>
            <a:r>
              <a:rPr lang="en-US" dirty="0" smtClean="0">
                <a:solidFill>
                  <a:srgbClr val="00B050"/>
                </a:solidFill>
              </a:rPr>
              <a:t>Non-escaping</a:t>
            </a:r>
            <a:r>
              <a:rPr lang="en-US" dirty="0" smtClean="0"/>
              <a:t> allocation site? </a:t>
            </a:r>
            <a:r>
              <a:rPr lang="en-US" dirty="0" smtClean="0">
                <a:solidFill>
                  <a:srgbClr val="00B050"/>
                </a:solidFill>
              </a:rPr>
              <a:t>Owned </a:t>
            </a:r>
            <a:r>
              <a:rPr lang="en-US" dirty="0" smtClean="0"/>
              <a:t>/ part of the enclosing object data structure </a:t>
            </a:r>
          </a:p>
          <a:p>
            <a:pPr lvl="1"/>
            <a:r>
              <a:rPr lang="en-US" dirty="0" smtClean="0">
                <a:solidFill>
                  <a:srgbClr val="FF0000"/>
                </a:solidFill>
              </a:rPr>
              <a:t>Escaping </a:t>
            </a:r>
            <a:r>
              <a:rPr lang="en-US" dirty="0" smtClean="0"/>
              <a:t>allocation site?</a:t>
            </a:r>
            <a:r>
              <a:rPr lang="en-US" dirty="0" smtClean="0">
                <a:solidFill>
                  <a:srgbClr val="00B050"/>
                </a:solidFill>
              </a:rPr>
              <a:t> </a:t>
            </a:r>
            <a:r>
              <a:rPr lang="en-US" dirty="0" smtClean="0">
                <a:solidFill>
                  <a:schemeClr val="accent2"/>
                </a:solidFill>
              </a:rPr>
              <a:t>No conclusions</a:t>
            </a:r>
            <a:r>
              <a:rPr lang="en-US" dirty="0" smtClean="0">
                <a:solidFill>
                  <a:srgbClr val="00B050"/>
                </a:solidFill>
              </a:rPr>
              <a:t> </a:t>
            </a:r>
            <a:r>
              <a:rPr lang="en-US" dirty="0" smtClean="0"/>
              <a:t>are made</a:t>
            </a:r>
          </a:p>
          <a:p>
            <a:r>
              <a:rPr lang="en-US" dirty="0"/>
              <a:t>C</a:t>
            </a:r>
            <a:r>
              <a:rPr lang="en-US" dirty="0" smtClean="0"/>
              <a:t>reator analysis</a:t>
            </a:r>
          </a:p>
          <a:p>
            <a:pPr lvl="1"/>
            <a:r>
              <a:rPr lang="en-US" dirty="0" smtClean="0">
                <a:solidFill>
                  <a:srgbClr val="00B050"/>
                </a:solidFill>
              </a:rPr>
              <a:t>Owned</a:t>
            </a:r>
            <a:r>
              <a:rPr lang="en-US" dirty="0" smtClean="0"/>
              <a:t> allocation site?  a part of a the creator data structure</a:t>
            </a:r>
          </a:p>
          <a:p>
            <a:pPr lvl="1"/>
            <a:r>
              <a:rPr lang="en-US" dirty="0" smtClean="0">
                <a:solidFill>
                  <a:srgbClr val="FF0000"/>
                </a:solidFill>
              </a:rPr>
              <a:t>Assigned</a:t>
            </a:r>
            <a:r>
              <a:rPr lang="en-US" dirty="0" smtClean="0"/>
              <a:t> allocation site? Is not a part of the creator data structure </a:t>
            </a:r>
          </a:p>
        </p:txBody>
      </p:sp>
      <p:sp>
        <p:nvSpPr>
          <p:cNvPr id="3" name="Slide Number Placeholder 2"/>
          <p:cNvSpPr>
            <a:spLocks noGrp="1"/>
          </p:cNvSpPr>
          <p:nvPr>
            <p:ph type="sldNum" sz="quarter" idx="12"/>
          </p:nvPr>
        </p:nvSpPr>
        <p:spPr/>
        <p:txBody>
          <a:bodyPr/>
          <a:lstStyle/>
          <a:p>
            <a:fld id="{33F00C97-2709-48A3-8F44-7E15E9D35E72}" type="slidenum">
              <a:rPr lang="en-US" smtClean="0"/>
              <a:pPr/>
              <a:t>84</a:t>
            </a:fld>
            <a:endParaRPr lang="en-US" dirty="0"/>
          </a:p>
        </p:txBody>
      </p:sp>
      <p:sp>
        <p:nvSpPr>
          <p:cNvPr id="4" name="Title 3"/>
          <p:cNvSpPr>
            <a:spLocks noGrp="1"/>
          </p:cNvSpPr>
          <p:nvPr>
            <p:ph type="title"/>
          </p:nvPr>
        </p:nvSpPr>
        <p:spPr/>
        <p:txBody>
          <a:bodyPr>
            <a:normAutofit fontScale="90000"/>
          </a:bodyPr>
          <a:lstStyle/>
          <a:p>
            <a:r>
              <a:rPr lang="en-US" dirty="0" smtClean="0"/>
              <a:t>Identifying Data Structures - Summary</a:t>
            </a:r>
            <a:endParaRPr lang="en-US" dirty="0"/>
          </a:p>
        </p:txBody>
      </p:sp>
    </p:spTree>
    <p:extLst>
      <p:ext uri="{BB962C8B-B14F-4D97-AF65-F5344CB8AC3E}">
        <p14:creationId xmlns:p14="http://schemas.microsoft.com/office/powerpoint/2010/main" val="50964356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85</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665440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5"/>
            <a:ext cx="2121408" cy="1096437"/>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p:cNvCxnSpPr>
          <p:nvPr/>
        </p:nvCxnSpPr>
        <p:spPr>
          <a:xfrm flipH="1">
            <a:off x="6947012" y="4449330"/>
            <a:ext cx="73152" cy="950131"/>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29" name="TextBox 28"/>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0" name="TextBox 29"/>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Tree>
    <p:extLst>
      <p:ext uri="{BB962C8B-B14F-4D97-AF65-F5344CB8AC3E}">
        <p14:creationId xmlns:p14="http://schemas.microsoft.com/office/powerpoint/2010/main" val="559301039"/>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val 29"/>
          <p:cNvSpPr/>
          <p:nvPr/>
        </p:nvSpPr>
        <p:spPr>
          <a:xfrm>
            <a:off x="6584870" y="384603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6" name="Oval 55"/>
          <p:cNvSpPr/>
          <p:nvPr/>
        </p:nvSpPr>
        <p:spPr>
          <a:xfrm>
            <a:off x="5729157"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86</a:t>
            </a:fld>
            <a:endParaRPr lang="en-US" dirty="0"/>
          </a:p>
        </p:txBody>
      </p:sp>
      <p:sp>
        <p:nvSpPr>
          <p:cNvPr id="4" name="Title 3"/>
          <p:cNvSpPr>
            <a:spLocks noGrp="1"/>
          </p:cNvSpPr>
          <p:nvPr>
            <p:ph type="title"/>
          </p:nvPr>
        </p:nvSpPr>
        <p:spPr/>
        <p:txBody>
          <a:bodyPr/>
          <a:lstStyle/>
          <a:p>
            <a:r>
              <a:rPr lang="en-US" dirty="0"/>
              <a:t>Code Generation</a:t>
            </a: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5925991" y="392092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4"/>
            <a:ext cx="1392995" cy="1080939"/>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p:cNvCxnSpPr>
          <p:nvPr/>
        </p:nvCxnSpPr>
        <p:spPr>
          <a:xfrm>
            <a:off x="5118212" y="4421052"/>
            <a:ext cx="73152" cy="978408"/>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p:cNvCxnSpPr>
          <p:nvPr/>
        </p:nvCxnSpPr>
        <p:spPr>
          <a:xfrm>
            <a:off x="4386692" y="4421052"/>
            <a:ext cx="73152" cy="978408"/>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a:endCxn id="118" idx="0"/>
          </p:cNvCxnSpPr>
          <p:nvPr/>
        </p:nvCxnSpPr>
        <p:spPr>
          <a:xfrm>
            <a:off x="6291751" y="4433831"/>
            <a:ext cx="536378" cy="959722"/>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6352641"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sp>
        <p:nvSpPr>
          <p:cNvPr id="120" name="Rounded Rectangle 119"/>
          <p:cNvSpPr/>
          <p:nvPr/>
        </p:nvSpPr>
        <p:spPr>
          <a:xfrm>
            <a:off x="3865473"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121" name="Rounded Rectangle 120"/>
          <p:cNvSpPr/>
          <p:nvPr/>
        </p:nvSpPr>
        <p:spPr>
          <a:xfrm>
            <a:off x="4816449"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sp>
        <p:nvSpPr>
          <p:cNvPr id="31" name="TextBox 30"/>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2" name="TextBox 31"/>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Tree>
    <p:extLst>
      <p:ext uri="{BB962C8B-B14F-4D97-AF65-F5344CB8AC3E}">
        <p14:creationId xmlns:p14="http://schemas.microsoft.com/office/powerpoint/2010/main" val="1186090428"/>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ounded Rectangle 40"/>
          <p:cNvSpPr/>
          <p:nvPr/>
        </p:nvSpPr>
        <p:spPr>
          <a:xfrm>
            <a:off x="78214" y="1733606"/>
            <a:ext cx="3257763"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dirty="0">
              <a:solidFill>
                <a:sysClr val="window" lastClr="FFFFFF"/>
              </a:solidFill>
              <a:latin typeface="Calibri"/>
            </a:endParaRPr>
          </a:p>
        </p:txBody>
      </p:sp>
      <p:sp>
        <p:nvSpPr>
          <p:cNvPr id="42" name="Rounded Rectangle 41"/>
          <p:cNvSpPr/>
          <p:nvPr/>
        </p:nvSpPr>
        <p:spPr>
          <a:xfrm>
            <a:off x="8848964" y="1628099"/>
            <a:ext cx="3196501" cy="4608576"/>
          </a:xfrm>
          <a:prstGeom prst="roundRect">
            <a:avLst/>
          </a:prstGeom>
          <a:solidFill>
            <a:srgbClr val="C0504D">
              <a:lumMod val="20000"/>
              <a:lumOff val="80000"/>
            </a:srgbClr>
          </a:solidFill>
          <a:ln w="25400" cap="flat" cmpd="sng" algn="ctr">
            <a:solidFill>
              <a:srgbClr val="C0504D"/>
            </a:solidFill>
            <a:prstDash val="solid"/>
          </a:ln>
          <a:effectLst/>
        </p:spPr>
        <p:txBody>
          <a:bodyPr rtlCol="0" anchor="ctr"/>
          <a:lstStyle/>
          <a:p>
            <a:pPr algn="ctr">
              <a:defRPr/>
            </a:pPr>
            <a:endParaRPr lang="en-US" kern="0">
              <a:solidFill>
                <a:sysClr val="window" lastClr="FFFFFF"/>
              </a:solidFill>
              <a:latin typeface="Calibri"/>
            </a:endParaRPr>
          </a:p>
        </p:txBody>
      </p:sp>
      <p:sp>
        <p:nvSpPr>
          <p:cNvPr id="3" name="Slide Number Placeholder 2"/>
          <p:cNvSpPr>
            <a:spLocks noGrp="1"/>
          </p:cNvSpPr>
          <p:nvPr>
            <p:ph type="sldNum" sz="quarter" idx="12"/>
          </p:nvPr>
        </p:nvSpPr>
        <p:spPr/>
        <p:txBody>
          <a:bodyPr/>
          <a:lstStyle/>
          <a:p>
            <a:fld id="{33F00C97-2709-48A3-8F44-7E15E9D35E72}" type="slidenum">
              <a:rPr lang="en-US" smtClean="0"/>
              <a:pPr/>
              <a:t>87</a:t>
            </a:fld>
            <a:endParaRPr lang="en-US" dirty="0"/>
          </a:p>
        </p:txBody>
      </p:sp>
      <p:sp>
        <p:nvSpPr>
          <p:cNvPr id="4" name="Title 3"/>
          <p:cNvSpPr>
            <a:spLocks noGrp="1"/>
          </p:cNvSpPr>
          <p:nvPr>
            <p:ph type="title"/>
          </p:nvPr>
        </p:nvSpPr>
        <p:spPr/>
        <p:txBody>
          <a:bodyPr/>
          <a:lstStyle/>
          <a:p>
            <a:r>
              <a:rPr lang="en-US" dirty="0"/>
              <a:t>Code Generation</a:t>
            </a:r>
          </a:p>
        </p:txBody>
      </p:sp>
      <p:cxnSp>
        <p:nvCxnSpPr>
          <p:cNvPr id="145" name="Straight Arrow Connector 144"/>
          <p:cNvCxnSpPr>
            <a:stCxn id="132" idx="2"/>
            <a:endCxn id="135" idx="0"/>
          </p:cNvCxnSpPr>
          <p:nvPr/>
        </p:nvCxnSpPr>
        <p:spPr>
          <a:xfrm flipH="1">
            <a:off x="5118212" y="2839984"/>
            <a:ext cx="2121408" cy="1068160"/>
          </a:xfrm>
          <a:prstGeom prst="straightConnector1">
            <a:avLst/>
          </a:prstGeom>
          <a:noFill/>
          <a:ln w="28575" cap="flat" cmpd="sng" algn="ctr">
            <a:solidFill>
              <a:srgbClr val="8064A2"/>
            </a:solidFill>
            <a:prstDash val="solid"/>
            <a:tailEnd type="arrow"/>
          </a:ln>
          <a:effectLst/>
        </p:spPr>
      </p:cxnSp>
      <p:grpSp>
        <p:nvGrpSpPr>
          <p:cNvPr id="9" name="Group 8"/>
          <p:cNvGrpSpPr/>
          <p:nvPr/>
        </p:nvGrpSpPr>
        <p:grpSpPr>
          <a:xfrm>
            <a:off x="6873860" y="2254769"/>
            <a:ext cx="1943468" cy="3690001"/>
            <a:chOff x="6873860" y="2254769"/>
            <a:chExt cx="1943468" cy="3690001"/>
          </a:xfrm>
        </p:grpSpPr>
        <p:sp>
          <p:nvSpPr>
            <p:cNvPr id="32" name="Oval 31"/>
            <p:cNvSpPr/>
            <p:nvPr/>
          </p:nvSpPr>
          <p:spPr>
            <a:xfrm>
              <a:off x="8159805" y="5287247"/>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53" name="Oval 52"/>
            <p:cNvSpPr/>
            <p:nvPr/>
          </p:nvSpPr>
          <p:spPr>
            <a:xfrm>
              <a:off x="756050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M2</a:t>
              </a:r>
              <a:endParaRPr lang="en-US" sz="1600" kern="0" dirty="0">
                <a:solidFill>
                  <a:sysClr val="windowText" lastClr="000000"/>
                </a:solidFill>
                <a:latin typeface="Calibri"/>
              </a:endParaRPr>
            </a:p>
          </p:txBody>
        </p:sp>
        <p:sp>
          <p:nvSpPr>
            <p:cNvPr id="55" name="Oval 54"/>
            <p:cNvSpPr/>
            <p:nvPr/>
          </p:nvSpPr>
          <p:spPr>
            <a:xfrm>
              <a:off x="8044293" y="386411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132" name="Rounded Rectangle 131"/>
            <p:cNvSpPr/>
            <p:nvPr/>
          </p:nvSpPr>
          <p:spPr>
            <a:xfrm>
              <a:off x="6873860"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M2/-</a:t>
              </a:r>
              <a:endParaRPr lang="en-US" sz="1400" kern="0" dirty="0">
                <a:solidFill>
                  <a:sysClr val="windowText" lastClr="000000"/>
                </a:solidFill>
                <a:latin typeface="Calibri"/>
              </a:endParaRPr>
            </a:p>
          </p:txBody>
        </p:sp>
        <p:sp>
          <p:nvSpPr>
            <p:cNvPr id="138" name="Rounded Rectangle 137"/>
            <p:cNvSpPr/>
            <p:nvPr/>
          </p:nvSpPr>
          <p:spPr>
            <a:xfrm>
              <a:off x="7385924" y="3936421"/>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L2/M2</a:t>
              </a:r>
              <a:endParaRPr lang="en-US" sz="1400" kern="0" dirty="0">
                <a:solidFill>
                  <a:sysClr val="windowText" lastClr="000000"/>
                </a:solidFill>
                <a:latin typeface="Calibri"/>
              </a:endParaRPr>
            </a:p>
          </p:txBody>
        </p:sp>
        <p:cxnSp>
          <p:nvCxnSpPr>
            <p:cNvPr id="144" name="Straight Arrow Connector 143"/>
            <p:cNvCxnSpPr>
              <a:stCxn id="132" idx="2"/>
              <a:endCxn id="138" idx="0"/>
            </p:cNvCxnSpPr>
            <p:nvPr/>
          </p:nvCxnSpPr>
          <p:spPr>
            <a:xfrm>
              <a:off x="7239620" y="2839985"/>
              <a:ext cx="512064" cy="1096437"/>
            </a:xfrm>
            <a:prstGeom prst="straightConnector1">
              <a:avLst/>
            </a:prstGeom>
            <a:noFill/>
            <a:ln w="28575" cap="flat" cmpd="sng" algn="ctr">
              <a:solidFill>
                <a:srgbClr val="8064A2"/>
              </a:solidFill>
              <a:prstDash val="solid"/>
              <a:tailEnd type="arrow"/>
            </a:ln>
            <a:effectLst/>
          </p:spPr>
        </p:cxnSp>
        <p:cxnSp>
          <p:nvCxnSpPr>
            <p:cNvPr id="149" name="Straight Arrow Connector 148"/>
            <p:cNvCxnSpPr>
              <a:stCxn id="138" idx="2"/>
            </p:cNvCxnSpPr>
            <p:nvPr/>
          </p:nvCxnSpPr>
          <p:spPr>
            <a:xfrm flipH="1">
              <a:off x="7678532" y="4449330"/>
              <a:ext cx="73152" cy="950131"/>
            </a:xfrm>
            <a:prstGeom prst="straightConnector1">
              <a:avLst/>
            </a:prstGeom>
            <a:noFill/>
            <a:ln w="28575" cap="flat" cmpd="sng" algn="ctr">
              <a:solidFill>
                <a:srgbClr val="8064A2"/>
              </a:solidFill>
              <a:prstDash val="solid"/>
              <a:tailEnd type="arrow"/>
            </a:ln>
            <a:effectLst/>
          </p:spPr>
        </p:cxnSp>
        <p:sp>
          <p:nvSpPr>
            <p:cNvPr id="119" name="Rounded Rectangle 118"/>
            <p:cNvSpPr/>
            <p:nvPr/>
          </p:nvSpPr>
          <p:spPr>
            <a:xfrm>
              <a:off x="7303617"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E/L2/M2</a:t>
              </a:r>
              <a:endParaRPr lang="en-US" sz="1400" kern="0" dirty="0">
                <a:solidFill>
                  <a:sysClr val="windowText" lastClr="000000"/>
                </a:solidFill>
                <a:latin typeface="Calibri"/>
              </a:endParaRPr>
            </a:p>
          </p:txBody>
        </p:sp>
      </p:grpSp>
      <p:grpSp>
        <p:nvGrpSpPr>
          <p:cNvPr id="8" name="Group 7"/>
          <p:cNvGrpSpPr/>
          <p:nvPr/>
        </p:nvGrpSpPr>
        <p:grpSpPr>
          <a:xfrm>
            <a:off x="3369531" y="2254769"/>
            <a:ext cx="3872862" cy="3723577"/>
            <a:chOff x="3369531" y="2254769"/>
            <a:chExt cx="3872862" cy="3723577"/>
          </a:xfrm>
        </p:grpSpPr>
        <p:sp>
          <p:nvSpPr>
            <p:cNvPr id="120" name="Rounded Rectangle 119"/>
            <p:cNvSpPr/>
            <p:nvPr/>
          </p:nvSpPr>
          <p:spPr>
            <a:xfrm>
              <a:off x="3369531"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E/L1/M1</a:t>
              </a:r>
              <a:endParaRPr lang="en-US" sz="1400" kern="0" dirty="0">
                <a:solidFill>
                  <a:sysClr val="windowText" lastClr="000000"/>
                </a:solidFill>
                <a:latin typeface="Calibri"/>
              </a:endParaRPr>
            </a:p>
          </p:txBody>
        </p:sp>
        <p:sp>
          <p:nvSpPr>
            <p:cNvPr id="30" name="Oval 29"/>
            <p:cNvSpPr/>
            <p:nvPr/>
          </p:nvSpPr>
          <p:spPr>
            <a:xfrm>
              <a:off x="6584870" y="3846034"/>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L2’</a:t>
              </a:r>
              <a:endParaRPr lang="en-US" sz="1600" kern="0" dirty="0">
                <a:solidFill>
                  <a:sysClr val="windowText" lastClr="000000"/>
                </a:solidFill>
                <a:latin typeface="Calibri"/>
              </a:endParaRPr>
            </a:p>
          </p:txBody>
        </p:sp>
        <p:sp>
          <p:nvSpPr>
            <p:cNvPr id="52" name="Oval 51"/>
            <p:cNvSpPr/>
            <p:nvPr/>
          </p:nvSpPr>
          <p:spPr>
            <a:xfrm>
              <a:off x="3948625" y="2254769"/>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M1</a:t>
              </a:r>
              <a:endParaRPr lang="en-US" sz="1600" kern="0" dirty="0">
                <a:solidFill>
                  <a:sysClr val="windowText" lastClr="000000"/>
                </a:solidFill>
                <a:latin typeface="Calibri"/>
              </a:endParaRPr>
            </a:p>
          </p:txBody>
        </p:sp>
        <p:sp>
          <p:nvSpPr>
            <p:cNvPr id="54" name="Oval 53"/>
            <p:cNvSpPr/>
            <p:nvPr/>
          </p:nvSpPr>
          <p:spPr>
            <a:xfrm>
              <a:off x="3435717" y="3835837"/>
              <a:ext cx="657523" cy="657523"/>
            </a:xfrm>
            <a:prstGeom prst="ellipse">
              <a:avLst/>
            </a:prstGeom>
            <a:solidFill>
              <a:srgbClr val="FF000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L1</a:t>
              </a:r>
              <a:endParaRPr lang="en-US" sz="1600" kern="0" dirty="0">
                <a:solidFill>
                  <a:sysClr val="windowText" lastClr="000000"/>
                </a:solidFill>
                <a:latin typeface="Calibri"/>
              </a:endParaRPr>
            </a:p>
          </p:txBody>
        </p:sp>
        <p:sp>
          <p:nvSpPr>
            <p:cNvPr id="56" name="Oval 55"/>
            <p:cNvSpPr/>
            <p:nvPr/>
          </p:nvSpPr>
          <p:spPr>
            <a:xfrm>
              <a:off x="6147612" y="5320823"/>
              <a:ext cx="657523" cy="657523"/>
            </a:xfrm>
            <a:prstGeom prst="ellipse">
              <a:avLst/>
            </a:prstGeom>
            <a:solidFill>
              <a:srgbClr val="00B050"/>
            </a:solidFill>
            <a:ln w="25400" cap="flat" cmpd="sng" algn="ctr">
              <a:solidFill>
                <a:srgbClr val="8064A2"/>
              </a:solidFill>
              <a:prstDash val="solid"/>
            </a:ln>
            <a:effectLst/>
          </p:spPr>
          <p:txBody>
            <a:bodyPr rtlCol="0" anchor="ctr"/>
            <a:lstStyle/>
            <a:p>
              <a:pPr algn="ctr">
                <a:defRPr/>
              </a:pPr>
              <a:r>
                <a:rPr lang="en-US" sz="1600" kern="0" dirty="0" smtClean="0">
                  <a:solidFill>
                    <a:sysClr val="windowText" lastClr="000000"/>
                  </a:solidFill>
                  <a:latin typeface="Calibri"/>
                </a:rPr>
                <a:t>E’</a:t>
              </a:r>
              <a:endParaRPr lang="en-US" sz="1600" kern="0" dirty="0">
                <a:solidFill>
                  <a:sysClr val="windowText" lastClr="000000"/>
                </a:solidFill>
                <a:latin typeface="Calibri"/>
              </a:endParaRPr>
            </a:p>
          </p:txBody>
        </p:sp>
        <p:sp>
          <p:nvSpPr>
            <p:cNvPr id="129" name="Rounded Rectangle 128"/>
            <p:cNvSpPr/>
            <p:nvPr/>
          </p:nvSpPr>
          <p:spPr>
            <a:xfrm>
              <a:off x="4532996" y="2327076"/>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M1/-</a:t>
              </a:r>
              <a:endParaRPr lang="en-US" sz="1400" kern="0" dirty="0">
                <a:solidFill>
                  <a:sysClr val="windowText" lastClr="000000"/>
                </a:solidFill>
                <a:latin typeface="Calibri"/>
              </a:endParaRPr>
            </a:p>
          </p:txBody>
        </p:sp>
        <p:sp>
          <p:nvSpPr>
            <p:cNvPr id="134" name="Rounded Rectangle 133"/>
            <p:cNvSpPr/>
            <p:nvPr/>
          </p:nvSpPr>
          <p:spPr>
            <a:xfrm>
              <a:off x="402093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L1/M1</a:t>
              </a:r>
              <a:endParaRPr lang="en-US" sz="1400" kern="0" dirty="0">
                <a:solidFill>
                  <a:sysClr val="windowText" lastClr="000000"/>
                </a:solidFill>
                <a:latin typeface="Calibri"/>
              </a:endParaRPr>
            </a:p>
          </p:txBody>
        </p:sp>
        <p:sp>
          <p:nvSpPr>
            <p:cNvPr id="135" name="Rounded Rectangle 134"/>
            <p:cNvSpPr/>
            <p:nvPr/>
          </p:nvSpPr>
          <p:spPr>
            <a:xfrm>
              <a:off x="4752452" y="3908144"/>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L1/M2</a:t>
              </a:r>
              <a:endParaRPr lang="en-US" sz="1400" kern="0" dirty="0">
                <a:solidFill>
                  <a:sysClr val="windowText" lastClr="000000"/>
                </a:solidFill>
                <a:latin typeface="Calibri"/>
              </a:endParaRPr>
            </a:p>
          </p:txBody>
        </p:sp>
        <p:sp>
          <p:nvSpPr>
            <p:cNvPr id="137" name="Rounded Rectangle 136"/>
            <p:cNvSpPr/>
            <p:nvPr/>
          </p:nvSpPr>
          <p:spPr>
            <a:xfrm>
              <a:off x="5925991" y="3920923"/>
              <a:ext cx="731520"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L2/M1</a:t>
              </a:r>
              <a:endParaRPr lang="en-US" sz="1400" kern="0" dirty="0">
                <a:solidFill>
                  <a:sysClr val="windowText" lastClr="000000"/>
                </a:solidFill>
                <a:latin typeface="Calibri"/>
              </a:endParaRPr>
            </a:p>
          </p:txBody>
        </p:sp>
        <p:cxnSp>
          <p:nvCxnSpPr>
            <p:cNvPr id="143" name="Straight Arrow Connector 142"/>
            <p:cNvCxnSpPr>
              <a:stCxn id="129" idx="2"/>
              <a:endCxn id="134" idx="0"/>
            </p:cNvCxnSpPr>
            <p:nvPr/>
          </p:nvCxnSpPr>
          <p:spPr>
            <a:xfrm flipH="1">
              <a:off x="4386692" y="2839984"/>
              <a:ext cx="512064" cy="1068160"/>
            </a:xfrm>
            <a:prstGeom prst="straightConnector1">
              <a:avLst/>
            </a:prstGeom>
            <a:noFill/>
            <a:ln w="28575" cap="flat" cmpd="sng" algn="ctr">
              <a:solidFill>
                <a:srgbClr val="8064A2"/>
              </a:solidFill>
              <a:prstDash val="solid"/>
              <a:tailEnd type="arrow"/>
            </a:ln>
            <a:effectLst/>
          </p:spPr>
        </p:cxnSp>
        <p:cxnSp>
          <p:nvCxnSpPr>
            <p:cNvPr id="146" name="Straight Arrow Connector 145"/>
            <p:cNvCxnSpPr>
              <a:stCxn id="129" idx="2"/>
              <a:endCxn id="137" idx="0"/>
            </p:cNvCxnSpPr>
            <p:nvPr/>
          </p:nvCxnSpPr>
          <p:spPr>
            <a:xfrm>
              <a:off x="4898756" y="2839984"/>
              <a:ext cx="1392995" cy="1080939"/>
            </a:xfrm>
            <a:prstGeom prst="straightConnector1">
              <a:avLst/>
            </a:prstGeom>
            <a:noFill/>
            <a:ln w="28575" cap="flat" cmpd="sng" algn="ctr">
              <a:solidFill>
                <a:srgbClr val="8064A2"/>
              </a:solidFill>
              <a:prstDash val="solid"/>
              <a:tailEnd type="arrow"/>
            </a:ln>
            <a:effectLst/>
          </p:spPr>
        </p:cxnSp>
        <p:cxnSp>
          <p:nvCxnSpPr>
            <p:cNvPr id="147" name="Straight Arrow Connector 146"/>
            <p:cNvCxnSpPr>
              <a:stCxn id="135" idx="2"/>
              <a:endCxn id="121" idx="0"/>
            </p:cNvCxnSpPr>
            <p:nvPr/>
          </p:nvCxnSpPr>
          <p:spPr>
            <a:xfrm flipH="1">
              <a:off x="4780498" y="4421052"/>
              <a:ext cx="337714" cy="972501"/>
            </a:xfrm>
            <a:prstGeom prst="straightConnector1">
              <a:avLst/>
            </a:prstGeom>
            <a:noFill/>
            <a:ln w="28575" cap="flat" cmpd="sng" algn="ctr">
              <a:solidFill>
                <a:srgbClr val="8064A2"/>
              </a:solidFill>
              <a:prstDash val="solid"/>
              <a:tailEnd type="arrow"/>
            </a:ln>
            <a:effectLst/>
          </p:spPr>
        </p:cxnSp>
        <p:cxnSp>
          <p:nvCxnSpPr>
            <p:cNvPr id="148" name="Straight Arrow Connector 147"/>
            <p:cNvCxnSpPr>
              <a:stCxn id="134" idx="2"/>
              <a:endCxn id="120" idx="0"/>
            </p:cNvCxnSpPr>
            <p:nvPr/>
          </p:nvCxnSpPr>
          <p:spPr>
            <a:xfrm flipH="1">
              <a:off x="3845019" y="4421052"/>
              <a:ext cx="541673" cy="972501"/>
            </a:xfrm>
            <a:prstGeom prst="straightConnector1">
              <a:avLst/>
            </a:prstGeom>
            <a:noFill/>
            <a:ln w="28575" cap="flat" cmpd="sng" algn="ctr">
              <a:solidFill>
                <a:srgbClr val="8064A2"/>
              </a:solidFill>
              <a:prstDash val="solid"/>
              <a:tailEnd type="arrow"/>
            </a:ln>
            <a:effectLst/>
          </p:spPr>
        </p:cxnSp>
        <p:cxnSp>
          <p:nvCxnSpPr>
            <p:cNvPr id="150" name="Straight Arrow Connector 149"/>
            <p:cNvCxnSpPr>
              <a:stCxn id="137" idx="2"/>
              <a:endCxn id="118" idx="0"/>
            </p:cNvCxnSpPr>
            <p:nvPr/>
          </p:nvCxnSpPr>
          <p:spPr>
            <a:xfrm flipH="1">
              <a:off x="5728914" y="4433831"/>
              <a:ext cx="562837" cy="959722"/>
            </a:xfrm>
            <a:prstGeom prst="straightConnector1">
              <a:avLst/>
            </a:prstGeom>
            <a:noFill/>
            <a:ln w="28575" cap="flat" cmpd="sng" algn="ctr">
              <a:solidFill>
                <a:srgbClr val="8064A2"/>
              </a:solidFill>
              <a:prstDash val="solid"/>
              <a:tailEnd type="arrow"/>
            </a:ln>
            <a:effectLst/>
          </p:spPr>
        </p:cxnSp>
        <p:sp>
          <p:nvSpPr>
            <p:cNvPr id="118" name="Rounded Rectangle 117"/>
            <p:cNvSpPr/>
            <p:nvPr/>
          </p:nvSpPr>
          <p:spPr>
            <a:xfrm>
              <a:off x="5253426" y="5393553"/>
              <a:ext cx="950976" cy="512908"/>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E/L2/M1</a:t>
              </a:r>
              <a:endParaRPr lang="en-US" sz="1400" kern="0" dirty="0">
                <a:solidFill>
                  <a:sysClr val="windowText" lastClr="000000"/>
                </a:solidFill>
                <a:latin typeface="Calibri"/>
              </a:endParaRPr>
            </a:p>
          </p:txBody>
        </p:sp>
        <p:sp>
          <p:nvSpPr>
            <p:cNvPr id="121" name="Rounded Rectangle 120"/>
            <p:cNvSpPr/>
            <p:nvPr/>
          </p:nvSpPr>
          <p:spPr>
            <a:xfrm>
              <a:off x="4305010" y="5393553"/>
              <a:ext cx="950976" cy="512064"/>
            </a:xfrm>
            <a:prstGeom prst="roundRect">
              <a:avLst/>
            </a:prstGeom>
            <a:solidFill>
              <a:sysClr val="window" lastClr="FFFFFF"/>
            </a:solidFill>
            <a:ln w="25400" cap="flat" cmpd="sng" algn="ctr">
              <a:solidFill>
                <a:srgbClr val="4F81BD">
                  <a:shade val="50000"/>
                </a:srgbClr>
              </a:solidFill>
              <a:prstDash val="solid"/>
            </a:ln>
            <a:effectLst/>
          </p:spPr>
          <p:txBody>
            <a:bodyPr rtlCol="0" anchor="ctr"/>
            <a:lstStyle/>
            <a:p>
              <a:pPr algn="ctr">
                <a:defRPr/>
              </a:pPr>
              <a:r>
                <a:rPr lang="en-US" sz="1400" kern="0" dirty="0" smtClean="0">
                  <a:solidFill>
                    <a:sysClr val="windowText" lastClr="000000"/>
                  </a:solidFill>
                  <a:latin typeface="Calibri"/>
                </a:rPr>
                <a:t>E/L1/M2</a:t>
              </a:r>
              <a:endParaRPr lang="en-US" sz="1400" kern="0" dirty="0">
                <a:solidFill>
                  <a:sysClr val="windowText" lastClr="000000"/>
                </a:solidFill>
                <a:latin typeface="Calibri"/>
              </a:endParaRPr>
            </a:p>
          </p:txBody>
        </p:sp>
      </p:grpSp>
      <p:cxnSp>
        <p:nvCxnSpPr>
          <p:cNvPr id="38" name="Straight Arrow Connector 37"/>
          <p:cNvCxnSpPr/>
          <p:nvPr/>
        </p:nvCxnSpPr>
        <p:spPr>
          <a:xfrm flipH="1">
            <a:off x="1642820" y="2801676"/>
            <a:ext cx="8322592" cy="1054839"/>
          </a:xfrm>
          <a:prstGeom prst="straightConnector1">
            <a:avLst/>
          </a:prstGeom>
          <a:noFill/>
          <a:ln w="28575" cap="flat" cmpd="sng" algn="ctr">
            <a:solidFill>
              <a:srgbClr val="8064A2"/>
            </a:solidFill>
            <a:prstDash val="solid"/>
            <a:tailEnd type="arrow"/>
          </a:ln>
          <a:effectLst/>
        </p:spPr>
      </p:cxnSp>
      <p:sp>
        <p:nvSpPr>
          <p:cNvPr id="34" name="TextBox 33"/>
          <p:cNvSpPr txBox="1"/>
          <p:nvPr/>
        </p:nvSpPr>
        <p:spPr>
          <a:xfrm>
            <a:off x="78213" y="1334125"/>
            <a:ext cx="3257763"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1</a:t>
            </a:r>
            <a:endParaRPr lang="en-US" b="1" dirty="0">
              <a:latin typeface="Gill Sans MT" charset="0"/>
              <a:ea typeface="Gill Sans MT" charset="0"/>
              <a:cs typeface="Gill Sans MT" charset="0"/>
            </a:endParaRPr>
          </a:p>
        </p:txBody>
      </p:sp>
      <p:sp>
        <p:nvSpPr>
          <p:cNvPr id="35" name="TextBox 34"/>
          <p:cNvSpPr txBox="1"/>
          <p:nvPr/>
        </p:nvSpPr>
        <p:spPr>
          <a:xfrm>
            <a:off x="8848964" y="1228910"/>
            <a:ext cx="3196502" cy="369332"/>
          </a:xfrm>
          <a:prstGeom prst="rect">
            <a:avLst/>
          </a:prstGeom>
          <a:noFill/>
        </p:spPr>
        <p:txBody>
          <a:bodyPr wrap="square" rtlCol="0">
            <a:spAutoFit/>
          </a:bodyPr>
          <a:lstStyle/>
          <a:p>
            <a:pPr algn="ctr"/>
            <a:r>
              <a:rPr lang="en-US" b="1" dirty="0" smtClean="0">
                <a:latin typeface="Gill Sans MT" charset="0"/>
                <a:ea typeface="Gill Sans MT" charset="0"/>
                <a:cs typeface="Gill Sans MT" charset="0"/>
              </a:rPr>
              <a:t>Partition 2</a:t>
            </a:r>
            <a:endParaRPr lang="en-US" b="1" dirty="0">
              <a:latin typeface="Gill Sans MT" charset="0"/>
              <a:ea typeface="Gill Sans MT" charset="0"/>
              <a:cs typeface="Gill Sans MT" charset="0"/>
            </a:endParaRPr>
          </a:p>
        </p:txBody>
      </p:sp>
    </p:spTree>
    <p:extLst>
      <p:ext uri="{BB962C8B-B14F-4D97-AF65-F5344CB8AC3E}">
        <p14:creationId xmlns:p14="http://schemas.microsoft.com/office/powerpoint/2010/main" val="1473144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0.00091 0.00023 L -0.28646 -0.0081 " pathEditMode="relative" rAng="0" ptsTypes="AA">
                                      <p:cBhvr>
                                        <p:cTn id="6" dur="1000" fill="hold"/>
                                        <p:tgtEl>
                                          <p:spTgt spid="8"/>
                                        </p:tgtEl>
                                        <p:attrNameLst>
                                          <p:attrName>ppt_x</p:attrName>
                                          <p:attrName>ppt_y</p:attrName>
                                        </p:attrNameLst>
                                      </p:cBhvr>
                                      <p:rCtr x="-14375" y="-417"/>
                                    </p:animMotion>
                                  </p:childTnLst>
                                </p:cTn>
                              </p:par>
                              <p:par>
                                <p:cTn id="7" presetID="0" presetClass="path" presetSubtype="0" accel="50000" decel="50000" fill="hold" nodeType="withEffect">
                                  <p:stCondLst>
                                    <p:cond delay="0"/>
                                  </p:stCondLst>
                                  <p:childTnLst>
                                    <p:animMotion origin="layout" path="M 0.00065 0.00046 L 0.22344 -0.00788 " pathEditMode="relative" rAng="0" ptsTypes="AA">
                                      <p:cBhvr>
                                        <p:cTn id="8" dur="1000" fill="hold"/>
                                        <p:tgtEl>
                                          <p:spTgt spid="9"/>
                                        </p:tgtEl>
                                        <p:attrNameLst>
                                          <p:attrName>ppt_x</p:attrName>
                                          <p:attrName>ppt_y</p:attrName>
                                        </p:attrNameLst>
                                      </p:cBhvr>
                                      <p:rCtr x="11133" y="-417"/>
                                    </p:animMotion>
                                  </p:childTnLst>
                                </p:cTn>
                              </p:par>
                              <p:par>
                                <p:cTn id="9" presetID="1" presetClass="exit" presetSubtype="0" fill="hold" nodeType="withEffect">
                                  <p:stCondLst>
                                    <p:cond delay="0"/>
                                  </p:stCondLst>
                                  <p:childTnLst>
                                    <p:set>
                                      <p:cBhvr>
                                        <p:cTn id="10" dur="1" fill="hold">
                                          <p:stCondLst>
                                            <p:cond delay="0"/>
                                          </p:stCondLst>
                                        </p:cTn>
                                        <p:tgtEl>
                                          <p:spTgt spid="145"/>
                                        </p:tgtEl>
                                        <p:attrNameLst>
                                          <p:attrName>style.visibility</p:attrName>
                                        </p:attrNameLst>
                                      </p:cBhvr>
                                      <p:to>
                                        <p:strVal val="hidden"/>
                                      </p:to>
                                    </p:set>
                                  </p:childTnLst>
                                </p:cTn>
                              </p:par>
                            </p:childTnLst>
                          </p:cTn>
                        </p:par>
                        <p:par>
                          <p:cTn id="11" fill="hold">
                            <p:stCondLst>
                              <p:cond delay="1000"/>
                            </p:stCondLst>
                            <p:childTnLst>
                              <p:par>
                                <p:cTn id="12" presetID="1" presetClass="entr" presetSubtype="0" fill="hold" nodeType="afterEffect">
                                  <p:stCondLst>
                                    <p:cond delay="0"/>
                                  </p:stCondLst>
                                  <p:childTnLst>
                                    <p:set>
                                      <p:cBhvr>
                                        <p:cTn id="13"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Motivating Example</a:t>
            </a:r>
            <a:endParaRPr lang="en-US" dirty="0"/>
          </a:p>
        </p:txBody>
      </p:sp>
      <p:sp>
        <p:nvSpPr>
          <p:cNvPr id="4" name="TextBox 3"/>
          <p:cNvSpPr txBox="1"/>
          <p:nvPr/>
        </p:nvSpPr>
        <p:spPr>
          <a:xfrm>
            <a:off x="366703" y="1254118"/>
            <a:ext cx="5048250" cy="5455340"/>
          </a:xfrm>
          <a:prstGeom prst="rect">
            <a:avLst/>
          </a:prstGeom>
          <a:noFill/>
        </p:spPr>
        <p:txBody>
          <a:bodyPr wrap="square" rtlCol="0">
            <a:spAutoFit/>
          </a:bodyPr>
          <a:lstStyle/>
          <a:p>
            <a:pPr>
              <a:lnSpc>
                <a:spcPct val="150000"/>
              </a:lnSpc>
            </a:pPr>
            <a:r>
              <a:rPr lang="en-US" sz="1700" b="1" dirty="0">
                <a:solidFill>
                  <a:srgbClr val="7F0055"/>
                </a:solidFill>
                <a:latin typeface="Courier New"/>
                <a:ea typeface="Calibri"/>
                <a:cs typeface="Times New Roman"/>
              </a:rPr>
              <a:t>class</a:t>
            </a:r>
            <a:r>
              <a:rPr lang="en-US" sz="1700" b="1" dirty="0">
                <a:solidFill>
                  <a:srgbClr val="000000"/>
                </a:solidFill>
                <a:latin typeface="Courier New"/>
                <a:ea typeface="Calibri"/>
                <a:cs typeface="Times New Roman"/>
              </a:rPr>
              <a:t> Main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public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static</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main</a:t>
            </a:r>
            <a:r>
              <a:rPr lang="en-US" sz="1700" b="1" dirty="0" smtClean="0">
                <a:solidFill>
                  <a:srgbClr val="000000"/>
                </a:solidFill>
                <a:latin typeface="Courier New"/>
                <a:ea typeface="Calibri"/>
                <a:cs typeface="Times New Roman"/>
              </a:rPr>
              <a:t>(</a:t>
            </a:r>
            <a:r>
              <a:rPr lang="is-IS" sz="1700" b="1" dirty="0" smtClean="0">
                <a:solidFill>
                  <a:srgbClr val="000000"/>
                </a:solidFill>
                <a:latin typeface="Courier New"/>
                <a:ea typeface="Calibri"/>
                <a:cs typeface="Times New Roman"/>
              </a:rPr>
              <a:t>…</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M1</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a:t>
            </a:r>
            <a:r>
              <a:rPr lang="en-US" sz="1700" b="1" dirty="0">
                <a:solidFill>
                  <a:srgbClr val="6A3E3E"/>
                </a:solidFill>
                <a:latin typeface="Courier New"/>
                <a:ea typeface="Calibri"/>
                <a:cs typeface="Times New Roman"/>
              </a:rPr>
              <a:t>M</a:t>
            </a:r>
            <a:r>
              <a:rPr lang="en-US" sz="1700" b="1" dirty="0" smtClean="0">
                <a:solidFill>
                  <a:srgbClr val="6A3E3E"/>
                </a:solidFill>
                <a:latin typeface="Courier New"/>
                <a:ea typeface="Calibri"/>
                <a:cs typeface="Times New Roman"/>
              </a:rPr>
              <a:t>1</a:t>
            </a:r>
            <a:r>
              <a:rPr lang="en-US" sz="1700" b="1" dirty="0" smtClean="0">
                <a:solidFill>
                  <a:srgbClr val="000000"/>
                </a:solidFill>
                <a:latin typeface="Courier New"/>
                <a:ea typeface="Calibri"/>
                <a:cs typeface="Times New Roman"/>
              </a:rPr>
              <a:t>.go</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Main </a:t>
            </a:r>
            <a:r>
              <a:rPr lang="en-US" sz="1700" b="1" dirty="0" smtClean="0">
                <a:solidFill>
                  <a:srgbClr val="6A3E3E"/>
                </a:solidFill>
                <a:latin typeface="Courier New"/>
                <a:ea typeface="Calibri"/>
                <a:cs typeface="Times New Roman"/>
              </a:rPr>
              <a:t>M2</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Main();</a:t>
            </a:r>
            <a:endParaRPr lang="en-US" sz="1700" b="1" dirty="0">
              <a:latin typeface="Times New Roman"/>
              <a:ea typeface="Calibri"/>
              <a:cs typeface="Times New Roman"/>
            </a:endParaRPr>
          </a:p>
          <a:p>
            <a:r>
              <a:rPr lang="en-US" sz="1700" b="1" dirty="0">
                <a:solidFill>
                  <a:srgbClr val="6A3E3E"/>
                </a:solidFill>
                <a:latin typeface="Courier New"/>
                <a:ea typeface="Calibri"/>
                <a:cs typeface="Times New Roman"/>
              </a:rPr>
              <a:t>    </a:t>
            </a:r>
            <a:r>
              <a:rPr lang="en-US" sz="1700" b="1" dirty="0" smtClean="0">
                <a:solidFill>
                  <a:srgbClr val="6A3E3E"/>
                </a:solidFill>
                <a:latin typeface="Courier New"/>
                <a:ea typeface="Calibri"/>
                <a:cs typeface="Times New Roman"/>
              </a:rPr>
              <a:t> M2</a:t>
            </a:r>
            <a:r>
              <a:rPr lang="en-US" sz="1700" b="1" dirty="0" smtClean="0">
                <a:solidFill>
                  <a:srgbClr val="000000"/>
                </a:solidFill>
                <a:latin typeface="Courier New"/>
                <a:ea typeface="Calibri"/>
                <a:cs typeface="Times New Roman"/>
              </a:rPr>
              <a:t>.go();</a:t>
            </a:r>
            <a:r>
              <a:rPr lang="en-US" sz="1700" b="1" dirty="0" smtClean="0">
                <a:latin typeface="Times New Roman"/>
                <a:ea typeface="Calibri"/>
                <a:cs typeface="Times New Roman"/>
              </a:rPr>
              <a:t>  </a:t>
            </a:r>
          </a:p>
          <a:p>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private</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void</a:t>
            </a:r>
            <a:r>
              <a:rPr lang="en-US" sz="1700" b="1" dirty="0">
                <a:solidFill>
                  <a:srgbClr val="000000"/>
                </a:solidFill>
                <a:latin typeface="Courier New"/>
                <a:ea typeface="Calibri"/>
                <a:cs typeface="Times New Roman"/>
              </a:rPr>
              <a:t> go() {</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L1</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endParaRPr lang="en-US" sz="1700" b="1" dirty="0">
              <a:latin typeface="Times New Roman"/>
              <a:ea typeface="Calibri"/>
              <a:cs typeface="Times New Roman"/>
            </a:endParaRPr>
          </a:p>
          <a:p>
            <a:r>
              <a:rPr lang="en-US" sz="1700" b="1" dirty="0" smtClean="0">
                <a:solidFill>
                  <a:srgbClr val="000000"/>
                </a:solidFill>
                <a:latin typeface="Courier New"/>
                <a:ea typeface="Calibri"/>
                <a:cs typeface="Times New Roman"/>
              </a:rPr>
              <a:t>     List </a:t>
            </a:r>
            <a:r>
              <a:rPr lang="en-US" sz="1700" b="1" dirty="0">
                <a:solidFill>
                  <a:srgbClr val="6A3E3E"/>
                </a:solidFill>
                <a:latin typeface="Courier New"/>
                <a:ea typeface="Calibri"/>
                <a:cs typeface="Times New Roman"/>
              </a:rPr>
              <a:t>L2</a:t>
            </a:r>
            <a:r>
              <a:rPr lang="en-US" sz="1700" b="1" dirty="0">
                <a:solidFill>
                  <a:srgbClr val="000000"/>
                </a:solidFill>
                <a:latin typeface="Courier New"/>
                <a:ea typeface="Calibri"/>
                <a:cs typeface="Times New Roman"/>
              </a:rPr>
              <a:t> =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List</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p>
          <a:p>
            <a:endParaRPr lang="en-US" sz="1700" b="1" dirty="0" smtClean="0">
              <a:solidFill>
                <a:srgbClr val="7F0055"/>
              </a:solidFill>
              <a:latin typeface="Courier New"/>
              <a:ea typeface="Calibri"/>
              <a:cs typeface="Times New Roman"/>
            </a:endParaRPr>
          </a:p>
          <a:p>
            <a:r>
              <a:rPr lang="en-US" sz="1700" b="1" dirty="0" smtClean="0">
                <a:solidFill>
                  <a:srgbClr val="7F0055"/>
                </a:solidFill>
                <a:latin typeface="Courier New"/>
                <a:ea typeface="Calibri"/>
                <a:cs typeface="Times New Roman"/>
              </a:rPr>
              <a:t>class</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List {</a:t>
            </a:r>
            <a:endParaRPr lang="en-US" sz="1700" b="1" dirty="0">
              <a:latin typeface="Times New Roman"/>
              <a:ea typeface="Calibri"/>
              <a:cs typeface="Times New Roman"/>
            </a:endParaRPr>
          </a:p>
          <a:p>
            <a:r>
              <a:rPr lang="en-US" sz="1700" b="1" dirty="0">
                <a:solidFill>
                  <a:srgbClr val="7F0055"/>
                </a:solidFill>
                <a:latin typeface="Courier New"/>
                <a:ea typeface="Calibri"/>
                <a:cs typeface="Times New Roman"/>
              </a:rPr>
              <a:t>  </a:t>
            </a:r>
            <a:r>
              <a:rPr lang="en-US" sz="1700" b="1" dirty="0" smtClean="0">
                <a:solidFill>
                  <a:srgbClr val="7F0055"/>
                </a:solidFill>
                <a:latin typeface="Courier New"/>
                <a:ea typeface="Calibri"/>
                <a:cs typeface="Times New Roman"/>
              </a:rPr>
              <a:t> public </a:t>
            </a:r>
            <a:r>
              <a:rPr lang="en-US" sz="1700" b="1" dirty="0" smtClean="0">
                <a:solidFill>
                  <a:srgbClr val="000000"/>
                </a:solidFill>
                <a:latin typeface="Courier New"/>
                <a:ea typeface="Calibri"/>
                <a:cs typeface="Times New Roman"/>
              </a:rPr>
              <a:t>List() </a:t>
            </a:r>
            <a:r>
              <a:rPr lang="en-US" sz="1700" b="1" dirty="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    </a:t>
            </a:r>
            <a:r>
              <a:rPr lang="en-US" sz="1700" b="1" dirty="0" smtClean="0">
                <a:solidFill>
                  <a:srgbClr val="000000"/>
                </a:solidFill>
                <a:latin typeface="Courier New"/>
                <a:ea typeface="Calibri"/>
                <a:cs typeface="Times New Roman"/>
              </a:rPr>
              <a:t> Entry </a:t>
            </a:r>
            <a:r>
              <a:rPr lang="en-US" sz="1700" b="1" dirty="0">
                <a:solidFill>
                  <a:srgbClr val="6A3E3E"/>
                </a:solidFill>
                <a:latin typeface="Courier New"/>
                <a:ea typeface="Calibri"/>
                <a:cs typeface="Times New Roman"/>
              </a:rPr>
              <a:t>E</a:t>
            </a:r>
            <a:r>
              <a:rPr lang="en-US" sz="1700" b="1" dirty="0" smtClean="0">
                <a:solidFill>
                  <a:srgbClr val="000000"/>
                </a:solidFill>
                <a:latin typeface="Courier New"/>
                <a:ea typeface="Calibri"/>
                <a:cs typeface="Times New Roman"/>
              </a:rPr>
              <a:t> </a:t>
            </a:r>
            <a:r>
              <a:rPr lang="en-US" sz="1700" b="1" dirty="0">
                <a:solidFill>
                  <a:srgbClr val="000000"/>
                </a:solidFill>
                <a:latin typeface="Courier New"/>
                <a:ea typeface="Calibri"/>
                <a:cs typeface="Times New Roman"/>
              </a:rPr>
              <a:t>= </a:t>
            </a:r>
            <a:r>
              <a:rPr lang="en-US" sz="1700" b="1" dirty="0">
                <a:solidFill>
                  <a:srgbClr val="7F0055"/>
                </a:solidFill>
                <a:latin typeface="Courier New"/>
                <a:ea typeface="Calibri"/>
                <a:cs typeface="Times New Roman"/>
              </a:rPr>
              <a:t>new</a:t>
            </a:r>
            <a:r>
              <a:rPr lang="en-US" sz="1700" b="1" dirty="0">
                <a:solidFill>
                  <a:srgbClr val="000000"/>
                </a:solidFill>
                <a:latin typeface="Courier New"/>
                <a:ea typeface="Calibri"/>
                <a:cs typeface="Times New Roman"/>
              </a:rPr>
              <a:t> Entry</a:t>
            </a:r>
            <a:r>
              <a:rPr lang="en-US" sz="1700" b="1" dirty="0" smtClean="0">
                <a:solidFill>
                  <a:srgbClr val="000000"/>
                </a:solidFill>
                <a:latin typeface="Courier New"/>
                <a:ea typeface="Calibri"/>
                <a:cs typeface="Times New Roman"/>
              </a:rPr>
              <a:t>();</a:t>
            </a:r>
            <a:r>
              <a:rPr lang="en-US" sz="1700" b="1" dirty="0" smtClean="0">
                <a:latin typeface="Times New Roman"/>
                <a:ea typeface="Calibri"/>
                <a:cs typeface="Times New Roman"/>
              </a:rPr>
              <a:t>  </a:t>
            </a:r>
          </a:p>
          <a:p>
            <a:r>
              <a:rPr lang="en-US" sz="1700" b="1" dirty="0">
                <a:solidFill>
                  <a:srgbClr val="000000"/>
                </a:solidFill>
                <a:latin typeface="Times New Roman"/>
                <a:ea typeface="Calibri"/>
                <a:cs typeface="Times New Roman"/>
              </a:rPr>
              <a:t> </a:t>
            </a:r>
            <a:r>
              <a:rPr lang="en-US" sz="1700" b="1" dirty="0" smtClean="0">
                <a:solidFill>
                  <a:srgbClr val="000000"/>
                </a:solidFill>
                <a:latin typeface="Times New Roman"/>
                <a:ea typeface="Calibri"/>
                <a:cs typeface="Times New Roman"/>
              </a:rPr>
              <a:t>   </a:t>
            </a:r>
            <a:r>
              <a:rPr lang="en-US" sz="1700" b="1" dirty="0" smtClean="0">
                <a:solidFill>
                  <a:srgbClr val="000000"/>
                </a:solidFill>
                <a:latin typeface="Courier New"/>
                <a:ea typeface="Calibri"/>
                <a:cs typeface="Times New Roman"/>
              </a:rPr>
              <a:t>}</a:t>
            </a:r>
            <a:endParaRPr lang="en-US" sz="1700" b="1" dirty="0">
              <a:latin typeface="Times New Roman"/>
              <a:ea typeface="Calibri"/>
              <a:cs typeface="Times New Roman"/>
            </a:endParaRPr>
          </a:p>
          <a:p>
            <a:r>
              <a:rPr lang="en-US" sz="1700" b="1" dirty="0">
                <a:solidFill>
                  <a:srgbClr val="000000"/>
                </a:solidFill>
                <a:latin typeface="Courier New"/>
                <a:ea typeface="Calibri"/>
                <a:cs typeface="Times New Roman"/>
              </a:rPr>
              <a:t>}</a:t>
            </a:r>
            <a:r>
              <a:rPr lang="en-US" sz="1700" b="1" dirty="0">
                <a:latin typeface="Courier New"/>
                <a:ea typeface="Calibri"/>
                <a:cs typeface="Times New Roman"/>
              </a:rPr>
              <a:t> </a:t>
            </a:r>
            <a:endParaRPr lang="en-US" sz="1700" dirty="0" smtClean="0">
              <a:latin typeface="Courier New"/>
            </a:endParaRPr>
          </a:p>
          <a:p>
            <a:endParaRPr lang="en-US" sz="1700" b="1" dirty="0" smtClean="0">
              <a:solidFill>
                <a:srgbClr val="7F0055"/>
              </a:solidFill>
              <a:latin typeface="Courier New"/>
            </a:endParaRPr>
          </a:p>
          <a:p>
            <a:r>
              <a:rPr lang="en-US" sz="1700" b="1" dirty="0" smtClean="0">
                <a:solidFill>
                  <a:srgbClr val="7F0055"/>
                </a:solidFill>
                <a:latin typeface="Courier New"/>
              </a:rPr>
              <a:t>class</a:t>
            </a:r>
            <a:r>
              <a:rPr lang="en-US" sz="1700" b="1" dirty="0" smtClean="0">
                <a:solidFill>
                  <a:srgbClr val="000000"/>
                </a:solidFill>
                <a:latin typeface="Courier New"/>
              </a:rPr>
              <a:t> </a:t>
            </a:r>
            <a:r>
              <a:rPr lang="en-US" sz="1700" b="1" dirty="0">
                <a:solidFill>
                  <a:srgbClr val="000000"/>
                </a:solidFill>
                <a:latin typeface="Courier New"/>
              </a:rPr>
              <a:t>Entry </a:t>
            </a:r>
            <a:r>
              <a:rPr lang="en-US" sz="1700" b="1" dirty="0" smtClean="0">
                <a:solidFill>
                  <a:srgbClr val="000000"/>
                </a:solidFill>
                <a:latin typeface="Courier New"/>
              </a:rPr>
              <a:t>{}</a:t>
            </a:r>
            <a:endParaRPr lang="en-US" sz="1700" dirty="0"/>
          </a:p>
        </p:txBody>
      </p:sp>
      <p:sp>
        <p:nvSpPr>
          <p:cNvPr id="3" name="Slide Number Placeholder 2"/>
          <p:cNvSpPr>
            <a:spLocks noGrp="1"/>
          </p:cNvSpPr>
          <p:nvPr>
            <p:ph type="sldNum" sz="quarter" idx="12"/>
          </p:nvPr>
        </p:nvSpPr>
        <p:spPr/>
        <p:txBody>
          <a:bodyPr/>
          <a:lstStyle/>
          <a:p>
            <a:fld id="{FBD09BE4-F894-564E-A97D-A1981632AA78}" type="slidenum">
              <a:rPr lang="en-US" smtClean="0"/>
              <a:t>9</a:t>
            </a:fld>
            <a:endParaRPr lang="en-US"/>
          </a:p>
        </p:txBody>
      </p:sp>
      <p:sp>
        <p:nvSpPr>
          <p:cNvPr id="13" name="Rounded Rectangle 12"/>
          <p:cNvSpPr/>
          <p:nvPr/>
        </p:nvSpPr>
        <p:spPr>
          <a:xfrm>
            <a:off x="349473" y="1928812"/>
            <a:ext cx="4179665" cy="271464"/>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5" name="Rounded Rectangle 14"/>
          <p:cNvSpPr/>
          <p:nvPr/>
        </p:nvSpPr>
        <p:spPr>
          <a:xfrm>
            <a:off x="344710" y="2438403"/>
            <a:ext cx="4179665" cy="271464"/>
          </a:xfrm>
          <a:prstGeom prst="roundRect">
            <a:avLst>
              <a:gd name="adj" fmla="val 3664"/>
            </a:avLst>
          </a:prstGeom>
          <a:noFill/>
          <a:ln w="38100">
            <a:solidFill>
              <a:srgbClr val="00B05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Rounded Rectangle 17"/>
          <p:cNvSpPr/>
          <p:nvPr/>
        </p:nvSpPr>
        <p:spPr>
          <a:xfrm>
            <a:off x="344709" y="3490464"/>
            <a:ext cx="4179665" cy="271464"/>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9" name="Rounded Rectangle 18"/>
          <p:cNvSpPr/>
          <p:nvPr/>
        </p:nvSpPr>
        <p:spPr>
          <a:xfrm>
            <a:off x="344708" y="5311789"/>
            <a:ext cx="4179665" cy="271464"/>
          </a:xfrm>
          <a:prstGeom prst="roundRect">
            <a:avLst>
              <a:gd name="adj" fmla="val 3664"/>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Rounded Rectangle 20"/>
          <p:cNvSpPr/>
          <p:nvPr/>
        </p:nvSpPr>
        <p:spPr>
          <a:xfrm>
            <a:off x="344710" y="3757168"/>
            <a:ext cx="4179664" cy="277802"/>
          </a:xfrm>
          <a:prstGeom prst="roundRect">
            <a:avLst>
              <a:gd name="adj" fmla="val 3664"/>
            </a:avLst>
          </a:prstGeom>
          <a:noFill/>
          <a:ln w="38100">
            <a:solidFill>
              <a:srgbClr val="0070C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2" name="Oval 21"/>
          <p:cNvSpPr/>
          <p:nvPr/>
        </p:nvSpPr>
        <p:spPr>
          <a:xfrm>
            <a:off x="9985825" y="2574135"/>
            <a:ext cx="914400" cy="914400"/>
          </a:xfrm>
          <a:prstGeom prst="ellipse">
            <a:avLst/>
          </a:prstGeom>
          <a:solidFill>
            <a:sysClr val="window" lastClr="FFFFFF"/>
          </a:solidFill>
          <a:ln w="25400" cap="flat" cmpd="sng" algn="ctr">
            <a:solidFill>
              <a:srgbClr val="00B05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3" name="Straight Arrow Connector 22"/>
          <p:cNvCxnSpPr/>
          <p:nvPr/>
        </p:nvCxnSpPr>
        <p:spPr>
          <a:xfrm flipH="1">
            <a:off x="9851914" y="4873170"/>
            <a:ext cx="591111" cy="743511"/>
          </a:xfrm>
          <a:prstGeom prst="straightConnector1">
            <a:avLst/>
          </a:prstGeom>
          <a:noFill/>
          <a:ln w="28575" cap="flat" cmpd="sng" algn="ctr">
            <a:solidFill>
              <a:srgbClr val="8064A2"/>
            </a:solidFill>
            <a:prstDash val="solid"/>
            <a:tailEnd type="arrow"/>
          </a:ln>
          <a:effectLst/>
        </p:spPr>
      </p:cxnSp>
      <p:cxnSp>
        <p:nvCxnSpPr>
          <p:cNvPr id="24" name="Straight Arrow Connector 23"/>
          <p:cNvCxnSpPr>
            <a:stCxn id="22" idx="4"/>
          </p:cNvCxnSpPr>
          <p:nvPr/>
        </p:nvCxnSpPr>
        <p:spPr>
          <a:xfrm>
            <a:off x="10443025" y="3488535"/>
            <a:ext cx="0" cy="470235"/>
          </a:xfrm>
          <a:prstGeom prst="straightConnector1">
            <a:avLst/>
          </a:prstGeom>
          <a:noFill/>
          <a:ln w="28575" cap="flat" cmpd="sng" algn="ctr">
            <a:solidFill>
              <a:srgbClr val="8064A2"/>
            </a:solidFill>
            <a:prstDash val="solid"/>
            <a:tailEnd type="arrow"/>
          </a:ln>
          <a:effectLst/>
        </p:spPr>
      </p:cxnSp>
      <p:sp>
        <p:nvSpPr>
          <p:cNvPr id="25" name="Oval 24"/>
          <p:cNvSpPr/>
          <p:nvPr/>
        </p:nvSpPr>
        <p:spPr>
          <a:xfrm>
            <a:off x="9985825" y="3958770"/>
            <a:ext cx="914400" cy="914400"/>
          </a:xfrm>
          <a:prstGeom prst="ellipse">
            <a:avLst/>
          </a:prstGeom>
          <a:solidFill>
            <a:sysClr val="window" lastClr="FFFFFF"/>
          </a:solidFill>
          <a:ln w="254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L2</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6" name="Oval 25"/>
          <p:cNvSpPr/>
          <p:nvPr/>
        </p:nvSpPr>
        <p:spPr>
          <a:xfrm>
            <a:off x="9071425" y="5482770"/>
            <a:ext cx="914400" cy="914400"/>
          </a:xfrm>
          <a:prstGeom prst="ellipse">
            <a:avLst/>
          </a:prstGeom>
          <a:solidFill>
            <a:sysClr val="window" lastClr="FFFFFF"/>
          </a:solidFill>
          <a:ln w="25400" cap="flat" cmpd="sng" algn="ctr">
            <a:solidFill>
              <a:srgbClr val="FF000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E</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sp>
        <p:nvSpPr>
          <p:cNvPr id="27" name="TextBox 26"/>
          <p:cNvSpPr txBox="1"/>
          <p:nvPr/>
        </p:nvSpPr>
        <p:spPr>
          <a:xfrm>
            <a:off x="7547425" y="1825170"/>
            <a:ext cx="3836307" cy="584775"/>
          </a:xfrm>
          <a:prstGeom prst="rect">
            <a:avLst/>
          </a:prstGeom>
          <a:noFill/>
        </p:spPr>
        <p:txBody>
          <a:bodyPr wrap="none" rtlCol="0">
            <a:spAutoFit/>
          </a:bodyPr>
          <a:lstStyle/>
          <a:p>
            <a:r>
              <a:rPr lang="en-US" sz="3200" dirty="0" smtClean="0">
                <a:latin typeface="Gill Sans" charset="0"/>
                <a:ea typeface="Gill Sans" charset="0"/>
                <a:cs typeface="Gill Sans" charset="0"/>
              </a:rPr>
              <a:t>Allocation site</a:t>
            </a:r>
            <a:r>
              <a:rPr lang="en-US" sz="3200" dirty="0" smtClean="0"/>
              <a:t>–</a:t>
            </a:r>
            <a:r>
              <a:rPr lang="en-US" sz="3200" dirty="0" smtClean="0">
                <a:latin typeface="Gill Sans" charset="0"/>
                <a:ea typeface="Gill Sans" charset="0"/>
                <a:cs typeface="Gill Sans" charset="0"/>
              </a:rPr>
              <a:t>based </a:t>
            </a:r>
            <a:endParaRPr lang="en-US" sz="3200" dirty="0">
              <a:latin typeface="Gill Sans" charset="0"/>
              <a:ea typeface="Gill Sans" charset="0"/>
              <a:cs typeface="Gill Sans" charset="0"/>
            </a:endParaRPr>
          </a:p>
        </p:txBody>
      </p:sp>
      <p:sp>
        <p:nvSpPr>
          <p:cNvPr id="28" name="Oval 27"/>
          <p:cNvSpPr/>
          <p:nvPr/>
        </p:nvSpPr>
        <p:spPr>
          <a:xfrm>
            <a:off x="8157025" y="3958770"/>
            <a:ext cx="914400" cy="914400"/>
          </a:xfrm>
          <a:prstGeom prst="ellipse">
            <a:avLst/>
          </a:prstGeom>
          <a:solidFill>
            <a:sysClr val="window" lastClr="FFFFFF"/>
          </a:solidFill>
          <a:ln w="25400" cap="flat" cmpd="sng" algn="ctr">
            <a:solidFill>
              <a:srgbClr val="0070C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L1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29" name="Straight Arrow Connector 28"/>
          <p:cNvCxnSpPr>
            <a:stCxn id="31" idx="4"/>
          </p:cNvCxnSpPr>
          <p:nvPr/>
        </p:nvCxnSpPr>
        <p:spPr>
          <a:xfrm>
            <a:off x="8610600" y="3478668"/>
            <a:ext cx="3626" cy="480102"/>
          </a:xfrm>
          <a:prstGeom prst="straightConnector1">
            <a:avLst/>
          </a:prstGeom>
          <a:noFill/>
          <a:ln w="28575" cap="flat" cmpd="sng" algn="ctr">
            <a:solidFill>
              <a:srgbClr val="8064A2"/>
            </a:solidFill>
            <a:prstDash val="solid"/>
            <a:tailEnd type="arrow"/>
          </a:ln>
          <a:effectLst/>
        </p:spPr>
      </p:cxnSp>
      <p:cxnSp>
        <p:nvCxnSpPr>
          <p:cNvPr id="30" name="Straight Arrow Connector 29"/>
          <p:cNvCxnSpPr/>
          <p:nvPr/>
        </p:nvCxnSpPr>
        <p:spPr>
          <a:xfrm>
            <a:off x="8614225" y="4873170"/>
            <a:ext cx="591111" cy="743511"/>
          </a:xfrm>
          <a:prstGeom prst="straightConnector1">
            <a:avLst/>
          </a:prstGeom>
          <a:noFill/>
          <a:ln w="28575" cap="flat" cmpd="sng" algn="ctr">
            <a:solidFill>
              <a:srgbClr val="8064A2"/>
            </a:solidFill>
            <a:prstDash val="solid"/>
            <a:tailEnd type="arrow"/>
          </a:ln>
          <a:effectLst/>
        </p:spPr>
      </p:cxnSp>
      <p:sp>
        <p:nvSpPr>
          <p:cNvPr id="31" name="Oval 30"/>
          <p:cNvSpPr/>
          <p:nvPr/>
        </p:nvSpPr>
        <p:spPr>
          <a:xfrm>
            <a:off x="8153400" y="2564268"/>
            <a:ext cx="914400" cy="914400"/>
          </a:xfrm>
          <a:prstGeom prst="ellipse">
            <a:avLst/>
          </a:prstGeom>
          <a:solidFill>
            <a:sysClr val="window" lastClr="FFFFFF"/>
          </a:solidFill>
          <a:ln w="25400" cap="flat" cmpd="sng" algn="ctr">
            <a:solidFill>
              <a:srgbClr val="00B050"/>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smtClean="0">
                <a:ln>
                  <a:noFill/>
                </a:ln>
                <a:solidFill>
                  <a:sysClr val="windowText" lastClr="000000"/>
                </a:solidFill>
                <a:effectLst/>
                <a:uLnTx/>
                <a:uFillTx/>
                <a:latin typeface="Calibri"/>
                <a:ea typeface="+mn-ea"/>
                <a:cs typeface="+mn-cs"/>
              </a:rPr>
              <a:t>M1</a:t>
            </a:r>
            <a:endParaRPr kumimoji="0" lang="en-US" sz="1600" b="0" i="0" u="none" strike="noStrike" kern="0" cap="none" spc="0" normalizeH="0" baseline="0" noProof="0" dirty="0">
              <a:ln>
                <a:noFill/>
              </a:ln>
              <a:solidFill>
                <a:sysClr val="windowText" lastClr="000000"/>
              </a:solidFill>
              <a:effectLst/>
              <a:uLnTx/>
              <a:uFillTx/>
              <a:latin typeface="Calibri"/>
              <a:ea typeface="+mn-ea"/>
              <a:cs typeface="+mn-cs"/>
            </a:endParaRPr>
          </a:p>
        </p:txBody>
      </p:sp>
      <p:cxnSp>
        <p:nvCxnSpPr>
          <p:cNvPr id="32" name="Straight Arrow Connector 31"/>
          <p:cNvCxnSpPr>
            <a:stCxn id="31" idx="5"/>
            <a:endCxn id="25" idx="2"/>
          </p:cNvCxnSpPr>
          <p:nvPr/>
        </p:nvCxnSpPr>
        <p:spPr>
          <a:xfrm>
            <a:off x="8933889" y="3344757"/>
            <a:ext cx="1051936" cy="1071213"/>
          </a:xfrm>
          <a:prstGeom prst="straightConnector1">
            <a:avLst/>
          </a:prstGeom>
          <a:noFill/>
          <a:ln w="28575" cap="flat" cmpd="sng" algn="ctr">
            <a:solidFill>
              <a:srgbClr val="8064A2"/>
            </a:solidFill>
            <a:prstDash val="solid"/>
            <a:tailEnd type="arrow"/>
          </a:ln>
          <a:effectLst/>
        </p:spPr>
      </p:cxnSp>
      <p:cxnSp>
        <p:nvCxnSpPr>
          <p:cNvPr id="35" name="Straight Arrow Connector 34"/>
          <p:cNvCxnSpPr>
            <a:stCxn id="22" idx="3"/>
            <a:endCxn id="28" idx="6"/>
          </p:cNvCxnSpPr>
          <p:nvPr/>
        </p:nvCxnSpPr>
        <p:spPr>
          <a:xfrm flipH="1">
            <a:off x="9071425" y="3354624"/>
            <a:ext cx="1048311" cy="1061346"/>
          </a:xfrm>
          <a:prstGeom prst="straightConnector1">
            <a:avLst/>
          </a:prstGeom>
          <a:noFill/>
          <a:ln w="28575" cap="flat" cmpd="sng" algn="ctr">
            <a:solidFill>
              <a:srgbClr val="8064A2"/>
            </a:solidFill>
            <a:prstDash val="solid"/>
            <a:tailEnd type="arrow"/>
          </a:ln>
          <a:effectLst/>
        </p:spPr>
      </p:cxnSp>
    </p:spTree>
    <p:extLst>
      <p:ext uri="{BB962C8B-B14F-4D97-AF65-F5344CB8AC3E}">
        <p14:creationId xmlns:p14="http://schemas.microsoft.com/office/powerpoint/2010/main" val="112063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0"/>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3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8" grpId="0" animBg="1"/>
      <p:bldP spid="19" grpId="0" animBg="1"/>
      <p:bldP spid="21" grpId="0" animBg="1"/>
      <p:bldP spid="22" grpId="0" animBg="1"/>
      <p:bldP spid="25" grpId="0" animBg="1"/>
      <p:bldP spid="26" grpId="0" animBg="1"/>
      <p:bldP spid="28" grpId="0" animBg="1"/>
      <p:bldP spid="31"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11906</TotalTime>
  <Words>5310</Words>
  <Application>Microsoft Macintosh PowerPoint</Application>
  <PresentationFormat>Widescreen</PresentationFormat>
  <Paragraphs>1448</Paragraphs>
  <Slides>87</Slides>
  <Notes>55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87</vt:i4>
      </vt:variant>
    </vt:vector>
  </HeadingPairs>
  <TitlesOfParts>
    <vt:vector size="94" baseType="lpstr">
      <vt:lpstr>Calibri</vt:lpstr>
      <vt:lpstr>Courier New</vt:lpstr>
      <vt:lpstr>Gill Sans</vt:lpstr>
      <vt:lpstr>Gill Sans MT</vt:lpstr>
      <vt:lpstr>Times New Roman</vt:lpstr>
      <vt:lpstr>Arial</vt:lpstr>
      <vt:lpstr>Office Theme</vt:lpstr>
      <vt:lpstr>Data Structure–Aware Heap Partitioning</vt:lpstr>
      <vt:lpstr>Heap Partitioning </vt:lpstr>
      <vt:lpstr>Heap Partitioning </vt:lpstr>
      <vt:lpstr>Heap Partitioning </vt:lpstr>
      <vt:lpstr>Heap Partitioning </vt:lpstr>
      <vt:lpstr>Previous Approaches</vt:lpstr>
      <vt:lpstr>Motivating Example</vt:lpstr>
      <vt:lpstr>Motivating Example</vt:lpstr>
      <vt:lpstr>Motivating Example</vt:lpstr>
      <vt:lpstr>Proposed Solution</vt:lpstr>
      <vt:lpstr>Key Insight</vt:lpstr>
      <vt:lpstr>Contributions</vt:lpstr>
      <vt:lpstr>What is a Data Structure?</vt:lpstr>
      <vt:lpstr>How to Identify a Data Structure?</vt:lpstr>
      <vt:lpstr>How to Identify a Data Structure?</vt:lpstr>
      <vt:lpstr>Escape Analysis</vt:lpstr>
      <vt:lpstr>Creator Analysis</vt:lpstr>
      <vt:lpstr>Creation Relation</vt:lpstr>
      <vt:lpstr>Creator Graph</vt:lpstr>
      <vt:lpstr>Creator Graph</vt:lpstr>
      <vt:lpstr>Approximated Creator Graph</vt:lpstr>
      <vt:lpstr>Approximated Creator Graph with Escape Analysis Presence </vt:lpstr>
      <vt:lpstr>Using the Creator Graph</vt:lpstr>
      <vt:lpstr>Owned and Assigned Allocation Sites</vt:lpstr>
      <vt:lpstr>Examples</vt:lpstr>
      <vt:lpstr>Examples</vt:lpstr>
      <vt:lpstr>Code Generation</vt:lpstr>
      <vt:lpstr>Code Generation</vt:lpstr>
      <vt:lpstr>Code Generation</vt:lpstr>
      <vt:lpstr>Code Generation</vt:lpstr>
      <vt:lpstr>Code Generation</vt:lpstr>
      <vt:lpstr>Code Generation</vt:lpstr>
      <vt:lpstr>How to “Clone” a Class?</vt:lpstr>
      <vt:lpstr>Implementation</vt:lpstr>
      <vt:lpstr>Evaluation</vt:lpstr>
      <vt:lpstr>Escape and Creator Analyses Results</vt:lpstr>
      <vt:lpstr>Escape and Creator Analyses Results</vt:lpstr>
      <vt:lpstr>Evaluating Partitioning Quality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Evaluating Partitioning Quality</vt:lpstr>
      <vt:lpstr>Evaluating Partitioning Quality</vt:lpstr>
      <vt:lpstr>Code Size</vt:lpstr>
      <vt:lpstr>Conclusions</vt:lpstr>
      <vt:lpstr>Thank You!</vt:lpstr>
      <vt:lpstr>Runtime</vt:lpstr>
      <vt:lpstr>Creation Relation</vt:lpstr>
      <vt:lpstr>Creation Relation</vt:lpstr>
      <vt:lpstr>Data Structure–aware Program Representation </vt:lpstr>
      <vt:lpstr>Data Structure–aware Program Representation </vt:lpstr>
      <vt:lpstr>Evaluating Partitioning Quality</vt:lpstr>
      <vt:lpstr>Access Per Object</vt:lpstr>
      <vt:lpstr>Handling Calls To Super Using Connector Functions</vt:lpstr>
      <vt:lpstr>Statistics Of One Candidate Data Structure-aware </vt:lpstr>
      <vt:lpstr>Part Of The Rewritten Code</vt:lpstr>
      <vt:lpstr>Trace Back logic</vt:lpstr>
      <vt:lpstr>Examples</vt:lpstr>
      <vt:lpstr>Code Generation</vt:lpstr>
      <vt:lpstr>Example</vt:lpstr>
      <vt:lpstr>Example</vt:lpstr>
      <vt:lpstr>Creator Graph</vt:lpstr>
      <vt:lpstr>Perfect VS Approximated Creator Graph </vt:lpstr>
      <vt:lpstr>Approximated Creator Graph (k=1)</vt:lpstr>
      <vt:lpstr>Approximated Creator Graph(k=1) with Escape Analysis Presence </vt:lpstr>
      <vt:lpstr>Heap Partitioning </vt:lpstr>
      <vt:lpstr>Motivating Example</vt:lpstr>
      <vt:lpstr>Motivating Example</vt:lpstr>
      <vt:lpstr>Proposed Solution</vt:lpstr>
      <vt:lpstr>Creator Graph</vt:lpstr>
      <vt:lpstr>Creator Graph</vt:lpstr>
      <vt:lpstr>Approximated Creator Graph</vt:lpstr>
      <vt:lpstr>Approximated Creator Graph with Escape Analysis Presence </vt:lpstr>
      <vt:lpstr>Assigned VS Owned Allocation Sites</vt:lpstr>
      <vt:lpstr>Examples</vt:lpstr>
      <vt:lpstr>Identifying Data Structures - Summary</vt:lpstr>
      <vt:lpstr>Identifying Data Structures - Summary</vt:lpstr>
      <vt:lpstr>Code Generation</vt:lpstr>
      <vt:lpstr>Code Generation</vt:lpstr>
      <vt:lpstr>Code Generation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Structure-Aware Heap Partitioning</dc:title>
  <dc:creator>Nour</dc:creator>
  <cp:lastModifiedBy>Nour</cp:lastModifiedBy>
  <cp:revision>272</cp:revision>
  <dcterms:created xsi:type="dcterms:W3CDTF">2017-01-19T16:18:03Z</dcterms:created>
  <dcterms:modified xsi:type="dcterms:W3CDTF">2017-02-06T15:09:59Z</dcterms:modified>
</cp:coreProperties>
</file>